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7" r:id="rId2"/>
    <p:sldId id="326" r:id="rId3"/>
    <p:sldId id="323" r:id="rId4"/>
    <p:sldId id="324" r:id="rId5"/>
    <p:sldId id="325" r:id="rId6"/>
    <p:sldId id="328" r:id="rId7"/>
    <p:sldId id="329" r:id="rId8"/>
    <p:sldId id="303" r:id="rId9"/>
    <p:sldId id="304" r:id="rId10"/>
    <p:sldId id="330" r:id="rId11"/>
    <p:sldId id="298" r:id="rId12"/>
    <p:sldId id="299" r:id="rId13"/>
    <p:sldId id="332" r:id="rId14"/>
    <p:sldId id="302" r:id="rId15"/>
    <p:sldId id="334" r:id="rId16"/>
    <p:sldId id="335" r:id="rId17"/>
    <p:sldId id="306" r:id="rId18"/>
    <p:sldId id="307" r:id="rId19"/>
    <p:sldId id="336" r:id="rId20"/>
    <p:sldId id="337" r:id="rId21"/>
    <p:sldId id="338" r:id="rId22"/>
    <p:sldId id="339" r:id="rId23"/>
    <p:sldId id="34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FF29"/>
    <a:srgbClr val="5DE33D"/>
    <a:srgbClr val="653B22"/>
    <a:srgbClr val="FF002A"/>
    <a:srgbClr val="D38B57"/>
    <a:srgbClr val="854D23"/>
    <a:srgbClr val="AD642D"/>
    <a:srgbClr val="465411"/>
    <a:srgbClr val="544436"/>
    <a:srgbClr val="4C4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6400" autoAdjust="0"/>
  </p:normalViewPr>
  <p:slideViewPr>
    <p:cSldViewPr snapToGrid="0">
      <p:cViewPr>
        <p:scale>
          <a:sx n="125" d="100"/>
          <a:sy n="125" d="100"/>
        </p:scale>
        <p:origin x="216" y="-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23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1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openxmlformats.org/officeDocument/2006/relationships/image" Target="../media/image43.png"/><Relationship Id="rId10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40.png"/><Relationship Id="rId1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1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openxmlformats.org/officeDocument/2006/relationships/image" Target="../media/image43.png"/><Relationship Id="rId10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40.png"/><Relationship Id="rId1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1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20.png"/><Relationship Id="rId17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5" Type="http://schemas.openxmlformats.org/officeDocument/2006/relationships/image" Target="../media/image43.png"/><Relationship Id="rId10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40.png"/><Relationship Id="rId1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11.png"/><Relationship Id="rId10" Type="http://schemas.microsoft.com/office/2007/relationships/hdphoto" Target="../media/hdphoto1.wdp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2.png"/><Relationship Id="rId18" Type="http://schemas.openxmlformats.org/officeDocument/2006/relationships/image" Target="../media/image57.png"/><Relationship Id="rId3" Type="http://schemas.openxmlformats.org/officeDocument/2006/relationships/image" Target="../media/image28.png"/><Relationship Id="rId7" Type="http://schemas.openxmlformats.org/officeDocument/2006/relationships/image" Target="../media/image29.gif"/><Relationship Id="rId12" Type="http://schemas.openxmlformats.org/officeDocument/2006/relationships/image" Target="../media/image21.png"/><Relationship Id="rId17" Type="http://schemas.openxmlformats.org/officeDocument/2006/relationships/image" Target="../media/image56.png"/><Relationship Id="rId2" Type="http://schemas.openxmlformats.org/officeDocument/2006/relationships/image" Target="../media/image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5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openxmlformats.org/officeDocument/2006/relationships/image" Target="../media/image41.png"/><Relationship Id="rId1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9.gif"/><Relationship Id="rId18" Type="http://schemas.openxmlformats.org/officeDocument/2006/relationships/image" Target="../media/image21.png"/><Relationship Id="rId3" Type="http://schemas.openxmlformats.org/officeDocument/2006/relationships/image" Target="../media/image58.png"/><Relationship Id="rId21" Type="http://schemas.openxmlformats.org/officeDocument/2006/relationships/image" Target="../media/image64.png"/><Relationship Id="rId7" Type="http://schemas.openxmlformats.org/officeDocument/2006/relationships/image" Target="../media/image60.png"/><Relationship Id="rId12" Type="http://schemas.openxmlformats.org/officeDocument/2006/relationships/image" Target="../media/image23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12.png"/><Relationship Id="rId5" Type="http://schemas.openxmlformats.org/officeDocument/2006/relationships/image" Target="../media/image55.png"/><Relationship Id="rId15" Type="http://schemas.openxmlformats.org/officeDocument/2006/relationships/image" Target="../media/image61.png"/><Relationship Id="rId23" Type="http://schemas.microsoft.com/office/2007/relationships/hdphoto" Target="../media/hdphoto3.wdp"/><Relationship Id="rId10" Type="http://schemas.openxmlformats.org/officeDocument/2006/relationships/image" Target="../media/image11.png"/><Relationship Id="rId19" Type="http://schemas.openxmlformats.org/officeDocument/2006/relationships/image" Target="../media/image62.png"/><Relationship Id="rId4" Type="http://schemas.openxmlformats.org/officeDocument/2006/relationships/image" Target="../media/image32.png"/><Relationship Id="rId9" Type="http://schemas.openxmlformats.org/officeDocument/2006/relationships/image" Target="../media/image28.png"/><Relationship Id="rId14" Type="http://schemas.openxmlformats.org/officeDocument/2006/relationships/image" Target="../media/image40.png"/><Relationship Id="rId22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19.png"/><Relationship Id="rId3" Type="http://schemas.openxmlformats.org/officeDocument/2006/relationships/image" Target="../media/image66.png"/><Relationship Id="rId21" Type="http://schemas.openxmlformats.org/officeDocument/2006/relationships/image" Target="../media/image12.png"/><Relationship Id="rId34" Type="http://schemas.openxmlformats.org/officeDocument/2006/relationships/image" Target="../media/image83.png"/><Relationship Id="rId7" Type="http://schemas.openxmlformats.org/officeDocument/2006/relationships/image" Target="../media/image70.png"/><Relationship Id="rId12" Type="http://schemas.openxmlformats.org/officeDocument/2006/relationships/image" Target="../media/image58.png"/><Relationship Id="rId17" Type="http://schemas.openxmlformats.org/officeDocument/2006/relationships/image" Target="../media/image79.png"/><Relationship Id="rId25" Type="http://schemas.openxmlformats.org/officeDocument/2006/relationships/image" Target="../media/image40.png"/><Relationship Id="rId33" Type="http://schemas.openxmlformats.org/officeDocument/2006/relationships/image" Target="../media/image82.png"/><Relationship Id="rId38" Type="http://schemas.openxmlformats.org/officeDocument/2006/relationships/image" Target="../media/image87.png"/><Relationship Id="rId2" Type="http://schemas.openxmlformats.org/officeDocument/2006/relationships/image" Target="../media/image1.png"/><Relationship Id="rId16" Type="http://schemas.openxmlformats.org/officeDocument/2006/relationships/image" Target="../media/image78.png"/><Relationship Id="rId20" Type="http://schemas.openxmlformats.org/officeDocument/2006/relationships/image" Target="../media/image11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32.png"/><Relationship Id="rId32" Type="http://schemas.microsoft.com/office/2007/relationships/hdphoto" Target="../media/hdphoto4.wdp"/><Relationship Id="rId37" Type="http://schemas.openxmlformats.org/officeDocument/2006/relationships/image" Target="../media/image86.png"/><Relationship Id="rId5" Type="http://schemas.openxmlformats.org/officeDocument/2006/relationships/image" Target="../media/image68.png"/><Relationship Id="rId15" Type="http://schemas.openxmlformats.org/officeDocument/2006/relationships/image" Target="../media/image77.png"/><Relationship Id="rId23" Type="http://schemas.openxmlformats.org/officeDocument/2006/relationships/image" Target="../media/image29.gif"/><Relationship Id="rId28" Type="http://schemas.openxmlformats.org/officeDocument/2006/relationships/image" Target="../media/image21.png"/><Relationship Id="rId36" Type="http://schemas.openxmlformats.org/officeDocument/2006/relationships/image" Target="../media/image85.png"/><Relationship Id="rId10" Type="http://schemas.openxmlformats.org/officeDocument/2006/relationships/image" Target="../media/image73.png"/><Relationship Id="rId19" Type="http://schemas.openxmlformats.org/officeDocument/2006/relationships/image" Target="../media/image28.png"/><Relationship Id="rId31" Type="http://schemas.openxmlformats.org/officeDocument/2006/relationships/image" Target="../media/image81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6.png"/><Relationship Id="rId22" Type="http://schemas.openxmlformats.org/officeDocument/2006/relationships/image" Target="../media/image23.png"/><Relationship Id="rId27" Type="http://schemas.openxmlformats.org/officeDocument/2006/relationships/image" Target="../media/image20.png"/><Relationship Id="rId30" Type="http://schemas.openxmlformats.org/officeDocument/2006/relationships/image" Target="../media/image64.png"/><Relationship Id="rId35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0.png"/><Relationship Id="rId18" Type="http://schemas.microsoft.com/office/2007/relationships/hdphoto" Target="../media/hdphoto5.wdp"/><Relationship Id="rId26" Type="http://schemas.openxmlformats.org/officeDocument/2006/relationships/image" Target="../media/image93.png"/><Relationship Id="rId3" Type="http://schemas.openxmlformats.org/officeDocument/2006/relationships/image" Target="../media/image55.png"/><Relationship Id="rId21" Type="http://schemas.openxmlformats.org/officeDocument/2006/relationships/image" Target="../media/image90.pn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17" Type="http://schemas.openxmlformats.org/officeDocument/2006/relationships/image" Target="../media/image88.png"/><Relationship Id="rId25" Type="http://schemas.microsoft.com/office/2007/relationships/hdphoto" Target="../media/hdphoto6.wdp"/><Relationship Id="rId2" Type="http://schemas.openxmlformats.org/officeDocument/2006/relationships/image" Target="../media/image71.png"/><Relationship Id="rId16" Type="http://schemas.openxmlformats.org/officeDocument/2006/relationships/image" Target="../media/image64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0.png"/><Relationship Id="rId24" Type="http://schemas.openxmlformats.org/officeDocument/2006/relationships/image" Target="../media/image92.png"/><Relationship Id="rId5" Type="http://schemas.openxmlformats.org/officeDocument/2006/relationships/image" Target="../media/image28.png"/><Relationship Id="rId15" Type="http://schemas.openxmlformats.org/officeDocument/2006/relationships/image" Target="../media/image62.png"/><Relationship Id="rId23" Type="http://schemas.openxmlformats.org/officeDocument/2006/relationships/image" Target="../media/image91.png"/><Relationship Id="rId10" Type="http://schemas.openxmlformats.org/officeDocument/2006/relationships/image" Target="../media/image32.png"/><Relationship Id="rId19" Type="http://schemas.openxmlformats.org/officeDocument/2006/relationships/image" Target="../media/image89.png"/><Relationship Id="rId4" Type="http://schemas.openxmlformats.org/officeDocument/2006/relationships/image" Target="../media/image1.png"/><Relationship Id="rId9" Type="http://schemas.openxmlformats.org/officeDocument/2006/relationships/image" Target="../media/image29.gif"/><Relationship Id="rId14" Type="http://schemas.openxmlformats.org/officeDocument/2006/relationships/image" Target="../media/image21.png"/><Relationship Id="rId22" Type="http://schemas.openxmlformats.org/officeDocument/2006/relationships/image" Target="../media/image84.png"/><Relationship Id="rId27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21.png"/><Relationship Id="rId18" Type="http://schemas.openxmlformats.org/officeDocument/2006/relationships/image" Target="../media/image84.png"/><Relationship Id="rId26" Type="http://schemas.openxmlformats.org/officeDocument/2006/relationships/image" Target="../media/image104.png"/><Relationship Id="rId3" Type="http://schemas.openxmlformats.org/officeDocument/2006/relationships/image" Target="../media/image94.png"/><Relationship Id="rId21" Type="http://schemas.openxmlformats.org/officeDocument/2006/relationships/image" Target="../media/image83.png"/><Relationship Id="rId7" Type="http://schemas.openxmlformats.org/officeDocument/2006/relationships/image" Target="../media/image40.png"/><Relationship Id="rId12" Type="http://schemas.openxmlformats.org/officeDocument/2006/relationships/image" Target="../media/image20.png"/><Relationship Id="rId17" Type="http://schemas.openxmlformats.org/officeDocument/2006/relationships/image" Target="../media/image99.png"/><Relationship Id="rId25" Type="http://schemas.openxmlformats.org/officeDocument/2006/relationships/image" Target="../media/image10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2.png"/><Relationship Id="rId20" Type="http://schemas.openxmlformats.org/officeDocument/2006/relationships/image" Target="../media/image101.png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9.png"/><Relationship Id="rId24" Type="http://schemas.microsoft.com/office/2007/relationships/hdphoto" Target="../media/hdphoto7.wdp"/><Relationship Id="rId5" Type="http://schemas.openxmlformats.org/officeDocument/2006/relationships/image" Target="../media/image95.jpg"/><Relationship Id="rId15" Type="http://schemas.openxmlformats.org/officeDocument/2006/relationships/image" Target="../media/image98.png"/><Relationship Id="rId23" Type="http://schemas.openxmlformats.org/officeDocument/2006/relationships/image" Target="../media/image102.png"/><Relationship Id="rId28" Type="http://schemas.openxmlformats.org/officeDocument/2006/relationships/image" Target="../media/image106.png"/><Relationship Id="rId10" Type="http://schemas.openxmlformats.org/officeDocument/2006/relationships/image" Target="../media/image12.png"/><Relationship Id="rId19" Type="http://schemas.openxmlformats.org/officeDocument/2006/relationships/image" Target="../media/image100.png"/><Relationship Id="rId4" Type="http://schemas.openxmlformats.org/officeDocument/2006/relationships/image" Target="../media/image11.png"/><Relationship Id="rId9" Type="http://schemas.openxmlformats.org/officeDocument/2006/relationships/image" Target="../media/image96.png"/><Relationship Id="rId14" Type="http://schemas.openxmlformats.org/officeDocument/2006/relationships/image" Target="../media/image97.png"/><Relationship Id="rId22" Type="http://schemas.openxmlformats.org/officeDocument/2006/relationships/image" Target="../media/image64.png"/><Relationship Id="rId27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9.png"/><Relationship Id="rId18" Type="http://schemas.openxmlformats.org/officeDocument/2006/relationships/image" Target="../media/image82.png"/><Relationship Id="rId26" Type="http://schemas.microsoft.com/office/2007/relationships/hdphoto" Target="../media/hdphoto7.wdp"/><Relationship Id="rId3" Type="http://schemas.openxmlformats.org/officeDocument/2006/relationships/image" Target="../media/image108.png"/><Relationship Id="rId21" Type="http://schemas.openxmlformats.org/officeDocument/2006/relationships/image" Target="../media/image100.png"/><Relationship Id="rId7" Type="http://schemas.openxmlformats.org/officeDocument/2006/relationships/image" Target="../media/image95.jpg"/><Relationship Id="rId12" Type="http://schemas.openxmlformats.org/officeDocument/2006/relationships/image" Target="../media/image12.png"/><Relationship Id="rId17" Type="http://schemas.openxmlformats.org/officeDocument/2006/relationships/image" Target="../media/image98.png"/><Relationship Id="rId25" Type="http://schemas.openxmlformats.org/officeDocument/2006/relationships/image" Target="../media/image102.png"/><Relationship Id="rId33" Type="http://schemas.openxmlformats.org/officeDocument/2006/relationships/image" Target="../media/image1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7.png"/><Relationship Id="rId20" Type="http://schemas.openxmlformats.org/officeDocument/2006/relationships/image" Target="../media/image84.png"/><Relationship Id="rId29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96.png"/><Relationship Id="rId24" Type="http://schemas.openxmlformats.org/officeDocument/2006/relationships/image" Target="../media/image64.png"/><Relationship Id="rId32" Type="http://schemas.openxmlformats.org/officeDocument/2006/relationships/image" Target="../media/image111.png"/><Relationship Id="rId5" Type="http://schemas.openxmlformats.org/officeDocument/2006/relationships/image" Target="../media/image109.png"/><Relationship Id="rId15" Type="http://schemas.openxmlformats.org/officeDocument/2006/relationships/image" Target="../media/image21.png"/><Relationship Id="rId23" Type="http://schemas.openxmlformats.org/officeDocument/2006/relationships/image" Target="../media/image83.png"/><Relationship Id="rId28" Type="http://schemas.openxmlformats.org/officeDocument/2006/relationships/image" Target="../media/image104.png"/><Relationship Id="rId10" Type="http://schemas.openxmlformats.org/officeDocument/2006/relationships/image" Target="../media/image62.png"/><Relationship Id="rId19" Type="http://schemas.openxmlformats.org/officeDocument/2006/relationships/image" Target="../media/image99.png"/><Relationship Id="rId31" Type="http://schemas.openxmlformats.org/officeDocument/2006/relationships/image" Target="../media/image107.png"/><Relationship Id="rId4" Type="http://schemas.openxmlformats.org/officeDocument/2006/relationships/image" Target="../media/image11.png"/><Relationship Id="rId9" Type="http://schemas.openxmlformats.org/officeDocument/2006/relationships/image" Target="../media/image40.png"/><Relationship Id="rId14" Type="http://schemas.openxmlformats.org/officeDocument/2006/relationships/image" Target="../media/image20.png"/><Relationship Id="rId22" Type="http://schemas.openxmlformats.org/officeDocument/2006/relationships/image" Target="../media/image101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1.png"/><Relationship Id="rId18" Type="http://schemas.openxmlformats.org/officeDocument/2006/relationships/image" Target="../media/image103.png"/><Relationship Id="rId26" Type="http://schemas.microsoft.com/office/2007/relationships/hdphoto" Target="../media/hdphoto8.wdp"/><Relationship Id="rId3" Type="http://schemas.openxmlformats.org/officeDocument/2006/relationships/image" Target="../media/image28.png"/><Relationship Id="rId21" Type="http://schemas.openxmlformats.org/officeDocument/2006/relationships/image" Target="../media/image118.png"/><Relationship Id="rId7" Type="http://schemas.openxmlformats.org/officeDocument/2006/relationships/image" Target="../media/image29.gif"/><Relationship Id="rId12" Type="http://schemas.openxmlformats.org/officeDocument/2006/relationships/image" Target="../media/image20.png"/><Relationship Id="rId17" Type="http://schemas.openxmlformats.org/officeDocument/2006/relationships/image" Target="../media/image115.png"/><Relationship Id="rId25" Type="http://schemas.openxmlformats.org/officeDocument/2006/relationships/image" Target="../media/image122.png"/><Relationship Id="rId2" Type="http://schemas.openxmlformats.org/officeDocument/2006/relationships/image" Target="../media/image1.png"/><Relationship Id="rId16" Type="http://schemas.openxmlformats.org/officeDocument/2006/relationships/image" Target="../media/image114.png"/><Relationship Id="rId20" Type="http://schemas.openxmlformats.org/officeDocument/2006/relationships/image" Target="../media/image117.png"/><Relationship Id="rId29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9.png"/><Relationship Id="rId24" Type="http://schemas.openxmlformats.org/officeDocument/2006/relationships/image" Target="../media/image121.png"/><Relationship Id="rId5" Type="http://schemas.openxmlformats.org/officeDocument/2006/relationships/image" Target="../media/image12.png"/><Relationship Id="rId15" Type="http://schemas.openxmlformats.org/officeDocument/2006/relationships/image" Target="../media/image113.png"/><Relationship Id="rId23" Type="http://schemas.openxmlformats.org/officeDocument/2006/relationships/image" Target="../media/image120.png"/><Relationship Id="rId28" Type="http://schemas.microsoft.com/office/2007/relationships/hdphoto" Target="../media/hdphoto9.wdp"/><Relationship Id="rId10" Type="http://schemas.openxmlformats.org/officeDocument/2006/relationships/image" Target="../media/image41.png"/><Relationship Id="rId19" Type="http://schemas.openxmlformats.org/officeDocument/2006/relationships/image" Target="../media/image116.png"/><Relationship Id="rId31" Type="http://schemas.openxmlformats.org/officeDocument/2006/relationships/image" Target="../media/image126.png"/><Relationship Id="rId4" Type="http://schemas.openxmlformats.org/officeDocument/2006/relationships/image" Target="../media/image11.png"/><Relationship Id="rId9" Type="http://schemas.openxmlformats.org/officeDocument/2006/relationships/image" Target="../media/image40.png"/><Relationship Id="rId14" Type="http://schemas.openxmlformats.org/officeDocument/2006/relationships/image" Target="../media/image42.png"/><Relationship Id="rId22" Type="http://schemas.openxmlformats.org/officeDocument/2006/relationships/image" Target="../media/image119.png"/><Relationship Id="rId27" Type="http://schemas.openxmlformats.org/officeDocument/2006/relationships/image" Target="../media/image123.png"/><Relationship Id="rId30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gif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2.png"/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12" Type="http://schemas.openxmlformats.org/officeDocument/2006/relationships/image" Target="../media/image31.png"/><Relationship Id="rId2" Type="http://schemas.openxmlformats.org/officeDocument/2006/relationships/image" Target="../media/image28.png"/><Relationship Id="rId16" Type="http://schemas.openxmlformats.org/officeDocument/2006/relationships/image" Target="../media/image3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11" Type="http://schemas.openxmlformats.org/officeDocument/2006/relationships/image" Target="../media/image20.png"/><Relationship Id="rId5" Type="http://schemas.openxmlformats.org/officeDocument/2006/relationships/image" Target="../media/image29.gif"/><Relationship Id="rId1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image" Target="../media/image19.png"/><Relationship Id="rId14" Type="http://schemas.openxmlformats.org/officeDocument/2006/relationships/image" Target="../media/image3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6.gif"/><Relationship Id="rId18" Type="http://schemas.openxmlformats.org/officeDocument/2006/relationships/image" Target="../media/image14.png"/><Relationship Id="rId3" Type="http://schemas.openxmlformats.org/officeDocument/2006/relationships/image" Target="../media/image28.png"/><Relationship Id="rId7" Type="http://schemas.openxmlformats.org/officeDocument/2006/relationships/image" Target="../media/image30.gif"/><Relationship Id="rId12" Type="http://schemas.openxmlformats.org/officeDocument/2006/relationships/image" Target="../media/image27.gif"/><Relationship Id="rId17" Type="http://schemas.openxmlformats.org/officeDocument/2006/relationships/image" Target="../media/image31.png"/><Relationship Id="rId2" Type="http://schemas.openxmlformats.org/officeDocument/2006/relationships/image" Target="../media/image34.gif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5.gif"/><Relationship Id="rId5" Type="http://schemas.openxmlformats.org/officeDocument/2006/relationships/image" Target="../media/image29.gif"/><Relationship Id="rId15" Type="http://schemas.openxmlformats.org/officeDocument/2006/relationships/image" Target="../media/image38.gif"/><Relationship Id="rId10" Type="http://schemas.openxmlformats.org/officeDocument/2006/relationships/image" Target="../media/image20.png"/><Relationship Id="rId19" Type="http://schemas.openxmlformats.org/officeDocument/2006/relationships/image" Target="../media/image39.png"/><Relationship Id="rId4" Type="http://schemas.openxmlformats.org/officeDocument/2006/relationships/image" Target="../media/image23.png"/><Relationship Id="rId9" Type="http://schemas.openxmlformats.org/officeDocument/2006/relationships/image" Target="../media/image21.png"/><Relationship Id="rId14" Type="http://schemas.openxmlformats.org/officeDocument/2006/relationships/image" Target="../media/image3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12312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144989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8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직사각형 23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4" name="직선 연결선 23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시안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4575397" y="1317339"/>
            <a:ext cx="3035528" cy="5118053"/>
            <a:chOff x="4575397" y="1317339"/>
            <a:chExt cx="3035528" cy="5118053"/>
          </a:xfrm>
        </p:grpSpPr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397" y="3552913"/>
              <a:ext cx="3030361" cy="2882479"/>
            </a:xfrm>
            <a:prstGeom prst="rect">
              <a:avLst/>
            </a:prstGeom>
          </p:spPr>
        </p:pic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85650715-60A7-4421-B88D-9BAB0D2906BC}"/>
                </a:ext>
              </a:extLst>
            </p:cNvPr>
            <p:cNvSpPr/>
            <p:nvPr/>
          </p:nvSpPr>
          <p:spPr>
            <a:xfrm>
              <a:off x="4746002" y="2001878"/>
              <a:ext cx="2747907" cy="1628428"/>
            </a:xfrm>
            <a:prstGeom prst="rect">
              <a:avLst/>
            </a:prstGeom>
            <a:solidFill>
              <a:srgbClr val="F19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4" name="그림 38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580821" y="1317339"/>
              <a:ext cx="3030104" cy="2320958"/>
            </a:xfrm>
            <a:prstGeom prst="rect">
              <a:avLst/>
            </a:prstGeom>
          </p:spPr>
        </p:pic>
        <p:grpSp>
          <p:nvGrpSpPr>
            <p:cNvPr id="10" name="그룹 9"/>
            <p:cNvGrpSpPr/>
            <p:nvPr/>
          </p:nvGrpSpPr>
          <p:grpSpPr>
            <a:xfrm>
              <a:off x="5615449" y="1655929"/>
              <a:ext cx="1002109" cy="384859"/>
              <a:chOff x="1393168" y="1120587"/>
              <a:chExt cx="1002109" cy="384859"/>
            </a:xfrm>
          </p:grpSpPr>
          <p:pic>
            <p:nvPicPr>
              <p:cNvPr id="157" name="그림 156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387" name="그림 386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738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410" name="그림 409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337" y="2261209"/>
              <a:ext cx="1412349" cy="1412349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010" y="2636559"/>
              <a:ext cx="928313" cy="669054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732364" y="2881766"/>
              <a:ext cx="207698" cy="424923"/>
            </a:xfrm>
            <a:prstGeom prst="rect">
              <a:avLst/>
            </a:prstGeom>
          </p:spPr>
        </p:pic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945" y="3641536"/>
              <a:ext cx="2957255" cy="2344114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4071DBCE-5248-4701-BEBF-A39F0FE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633" y="3485557"/>
              <a:ext cx="3025468" cy="504244"/>
            </a:xfrm>
            <a:prstGeom prst="rect">
              <a:avLst/>
            </a:prstGeom>
          </p:spPr>
        </p:pic>
        <p:grpSp>
          <p:nvGrpSpPr>
            <p:cNvPr id="71" name="그룹 70"/>
            <p:cNvGrpSpPr/>
            <p:nvPr/>
          </p:nvGrpSpPr>
          <p:grpSpPr>
            <a:xfrm>
              <a:off x="4661181" y="1375484"/>
              <a:ext cx="2015329" cy="241943"/>
              <a:chOff x="663803" y="1430321"/>
              <a:chExt cx="2015329" cy="241943"/>
            </a:xfrm>
          </p:grpSpPr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EB315D53-0F7C-4AD8-A85C-A2E13315456A}"/>
                  </a:ext>
                </a:extLst>
              </p:cNvPr>
              <p:cNvGrpSpPr/>
              <p:nvPr/>
            </p:nvGrpSpPr>
            <p:grpSpPr>
              <a:xfrm>
                <a:off x="663803" y="1430321"/>
                <a:ext cx="890570" cy="241943"/>
                <a:chOff x="3899404" y="2685542"/>
                <a:chExt cx="890570" cy="241943"/>
              </a:xfrm>
            </p:grpSpPr>
            <p:pic>
              <p:nvPicPr>
                <p:cNvPr id="79" name="그림 78"/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2690658"/>
                  <a:ext cx="561776" cy="236827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685542"/>
                  <a:ext cx="7230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 smtClean="0">
                      <a:ln w="3175">
                        <a:noFill/>
                      </a:ln>
                      <a:solidFill>
                        <a:schemeClr val="bg1"/>
                      </a:solidFill>
                      <a:latin typeface="+mj-lt"/>
                      <a:ea typeface="소야논8" panose="02020603020101020101" pitchFamily="18" charset="-127"/>
                    </a:rPr>
                    <a:t>150</a:t>
                  </a:r>
                  <a:endParaRPr lang="ko-KR" altLang="en-US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endParaRPr>
                </a:p>
              </p:txBody>
            </p:sp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875C6FAA-DFC0-4630-9472-919ECD3E005C}"/>
                  </a:ext>
                </a:extLst>
              </p:cNvPr>
              <p:cNvGrpSpPr/>
              <p:nvPr/>
            </p:nvGrpSpPr>
            <p:grpSpPr>
              <a:xfrm>
                <a:off x="1389571" y="1432046"/>
                <a:ext cx="617518" cy="238493"/>
                <a:chOff x="3902158" y="2957475"/>
                <a:chExt cx="617518" cy="238493"/>
              </a:xfrm>
            </p:grpSpPr>
            <p:pic>
              <p:nvPicPr>
                <p:cNvPr id="77" name="그림 76"/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2158" y="2957475"/>
                  <a:ext cx="556268" cy="236827"/>
                </a:xfrm>
                <a:prstGeom prst="rect">
                  <a:avLst/>
                </a:prstGeom>
              </p:spPr>
            </p:pic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965136"/>
                  <a:ext cx="4527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ea typeface="a으라차차" panose="02020600000000000000" pitchFamily="18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ea typeface="a으라차차" panose="02020600000000000000" pitchFamily="18" charset="-127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0E053D97-5CDF-4D91-A18A-20DAB9766DFB}"/>
                  </a:ext>
                </a:extLst>
              </p:cNvPr>
              <p:cNvGrpSpPr/>
              <p:nvPr/>
            </p:nvGrpSpPr>
            <p:grpSpPr>
              <a:xfrm>
                <a:off x="2109830" y="1435876"/>
                <a:ext cx="569302" cy="230832"/>
                <a:chOff x="3899404" y="3243054"/>
                <a:chExt cx="569302" cy="230832"/>
              </a:xfrm>
            </p:grpSpPr>
            <p:pic>
              <p:nvPicPr>
                <p:cNvPr id="75" name="그림 74"/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3248900"/>
                  <a:ext cx="561776" cy="222485"/>
                </a:xfrm>
                <a:prstGeom prst="rect">
                  <a:avLst/>
                </a:prstGeom>
              </p:spPr>
            </p:pic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3243054"/>
                  <a:ext cx="40174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PF스타더스트" panose="03050601020101020101" pitchFamily="66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endParaRPr>
                </a:p>
              </p:txBody>
            </p:sp>
          </p:grp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938" y="6015358"/>
              <a:ext cx="3029820" cy="42003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619" y="3785410"/>
              <a:ext cx="2747907" cy="2056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7315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그룹 132"/>
          <p:cNvGrpSpPr/>
          <p:nvPr/>
        </p:nvGrpSpPr>
        <p:grpSpPr>
          <a:xfrm>
            <a:off x="758863" y="1317339"/>
            <a:ext cx="3035528" cy="5118053"/>
            <a:chOff x="4575397" y="1317339"/>
            <a:chExt cx="3035528" cy="5118053"/>
          </a:xfrm>
        </p:grpSpPr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397" y="3552913"/>
              <a:ext cx="3030361" cy="2882479"/>
            </a:xfrm>
            <a:prstGeom prst="rect">
              <a:avLst/>
            </a:prstGeom>
          </p:spPr>
        </p:pic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85650715-60A7-4421-B88D-9BAB0D2906BC}"/>
                </a:ext>
              </a:extLst>
            </p:cNvPr>
            <p:cNvSpPr/>
            <p:nvPr/>
          </p:nvSpPr>
          <p:spPr>
            <a:xfrm>
              <a:off x="4746002" y="2001878"/>
              <a:ext cx="2747907" cy="1628428"/>
            </a:xfrm>
            <a:prstGeom prst="rect">
              <a:avLst/>
            </a:prstGeom>
            <a:solidFill>
              <a:srgbClr val="F19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7" name="그림 13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580821" y="1317339"/>
              <a:ext cx="3030104" cy="2320958"/>
            </a:xfrm>
            <a:prstGeom prst="rect">
              <a:avLst/>
            </a:prstGeom>
          </p:spPr>
        </p:pic>
        <p:grpSp>
          <p:nvGrpSpPr>
            <p:cNvPr id="138" name="그룹 137"/>
            <p:cNvGrpSpPr/>
            <p:nvPr/>
          </p:nvGrpSpPr>
          <p:grpSpPr>
            <a:xfrm>
              <a:off x="5615449" y="1655929"/>
              <a:ext cx="1002109" cy="384859"/>
              <a:chOff x="1393168" y="1120587"/>
              <a:chExt cx="1002109" cy="384859"/>
            </a:xfrm>
          </p:grpSpPr>
          <p:pic>
            <p:nvPicPr>
              <p:cNvPr id="181" name="그림 180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738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337" y="2261209"/>
              <a:ext cx="1412349" cy="1412349"/>
            </a:xfrm>
            <a:prstGeom prst="rect">
              <a:avLst/>
            </a:prstGeom>
          </p:spPr>
        </p:pic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010" y="2636559"/>
              <a:ext cx="928313" cy="669054"/>
            </a:xfrm>
            <a:prstGeom prst="rect">
              <a:avLst/>
            </a:prstGeom>
          </p:spPr>
        </p:pic>
        <p:pic>
          <p:nvPicPr>
            <p:cNvPr id="143" name="그림 14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732364" y="2881766"/>
              <a:ext cx="207698" cy="424923"/>
            </a:xfrm>
            <a:prstGeom prst="rect">
              <a:avLst/>
            </a:prstGeom>
          </p:spPr>
        </p:pic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945" y="3641536"/>
              <a:ext cx="2957255" cy="2344114"/>
            </a:xfrm>
            <a:prstGeom prst="rect">
              <a:avLst/>
            </a:prstGeom>
          </p:spPr>
        </p:pic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4071DBCE-5248-4701-BEBF-A39F0FE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633" y="3485557"/>
              <a:ext cx="3025468" cy="504244"/>
            </a:xfrm>
            <a:prstGeom prst="rect">
              <a:avLst/>
            </a:prstGeom>
          </p:spPr>
        </p:pic>
        <p:grpSp>
          <p:nvGrpSpPr>
            <p:cNvPr id="146" name="그룹 145"/>
            <p:cNvGrpSpPr/>
            <p:nvPr/>
          </p:nvGrpSpPr>
          <p:grpSpPr>
            <a:xfrm>
              <a:off x="4661181" y="1375484"/>
              <a:ext cx="2015329" cy="241943"/>
              <a:chOff x="663803" y="1430321"/>
              <a:chExt cx="2015329" cy="241943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EB315D53-0F7C-4AD8-A85C-A2E13315456A}"/>
                  </a:ext>
                </a:extLst>
              </p:cNvPr>
              <p:cNvGrpSpPr/>
              <p:nvPr/>
            </p:nvGrpSpPr>
            <p:grpSpPr>
              <a:xfrm>
                <a:off x="663803" y="1430321"/>
                <a:ext cx="890570" cy="241943"/>
                <a:chOff x="3899404" y="2685542"/>
                <a:chExt cx="890570" cy="241943"/>
              </a:xfrm>
            </p:grpSpPr>
            <p:pic>
              <p:nvPicPr>
                <p:cNvPr id="179" name="그림 178"/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2690658"/>
                  <a:ext cx="561776" cy="236827"/>
                </a:xfrm>
                <a:prstGeom prst="rect">
                  <a:avLst/>
                </a:prstGeom>
              </p:spPr>
            </p:pic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685542"/>
                  <a:ext cx="7230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 smtClean="0">
                      <a:ln w="3175">
                        <a:noFill/>
                      </a:ln>
                      <a:solidFill>
                        <a:schemeClr val="bg1"/>
                      </a:solidFill>
                      <a:latin typeface="+mj-lt"/>
                      <a:ea typeface="소야논8" panose="02020603020101020101" pitchFamily="18" charset="-127"/>
                    </a:rPr>
                    <a:t>150</a:t>
                  </a:r>
                  <a:endParaRPr lang="ko-KR" altLang="en-US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endParaRPr>
                </a:p>
              </p:txBody>
            </p:sp>
          </p:grpSp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875C6FAA-DFC0-4630-9472-919ECD3E005C}"/>
                  </a:ext>
                </a:extLst>
              </p:cNvPr>
              <p:cNvGrpSpPr/>
              <p:nvPr/>
            </p:nvGrpSpPr>
            <p:grpSpPr>
              <a:xfrm>
                <a:off x="1389571" y="1432046"/>
                <a:ext cx="617518" cy="238493"/>
                <a:chOff x="3902158" y="2957475"/>
                <a:chExt cx="617518" cy="238493"/>
              </a:xfrm>
            </p:grpSpPr>
            <p:pic>
              <p:nvPicPr>
                <p:cNvPr id="176" name="그림 175"/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2158" y="2957475"/>
                  <a:ext cx="556268" cy="236827"/>
                </a:xfrm>
                <a:prstGeom prst="rect">
                  <a:avLst/>
                </a:prstGeom>
              </p:spPr>
            </p:pic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965136"/>
                  <a:ext cx="4527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ea typeface="a으라차차" panose="02020600000000000000" pitchFamily="18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ea typeface="a으라차차" panose="02020600000000000000" pitchFamily="18" charset="-127"/>
                  </a:endParaRPr>
                </a:p>
              </p:txBody>
            </p:sp>
          </p:grpSp>
          <p:grpSp>
            <p:nvGrpSpPr>
              <p:cNvPr id="172" name="그룹 171">
                <a:extLst>
                  <a:ext uri="{FF2B5EF4-FFF2-40B4-BE49-F238E27FC236}">
                    <a16:creationId xmlns:a16="http://schemas.microsoft.com/office/drawing/2014/main" id="{0E053D97-5CDF-4D91-A18A-20DAB9766DFB}"/>
                  </a:ext>
                </a:extLst>
              </p:cNvPr>
              <p:cNvGrpSpPr/>
              <p:nvPr/>
            </p:nvGrpSpPr>
            <p:grpSpPr>
              <a:xfrm>
                <a:off x="2109830" y="1435876"/>
                <a:ext cx="569302" cy="230832"/>
                <a:chOff x="3899404" y="3243054"/>
                <a:chExt cx="569302" cy="230832"/>
              </a:xfrm>
            </p:grpSpPr>
            <p:pic>
              <p:nvPicPr>
                <p:cNvPr id="173" name="그림 172"/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3248900"/>
                  <a:ext cx="561776" cy="222485"/>
                </a:xfrm>
                <a:prstGeom prst="rect">
                  <a:avLst/>
                </a:prstGeom>
              </p:spPr>
            </p:pic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3243054"/>
                  <a:ext cx="40174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PF스타더스트" panose="03050601020101020101" pitchFamily="66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endParaRPr>
                </a:p>
              </p:txBody>
            </p:sp>
          </p:grpSp>
        </p:grpSp>
        <p:pic>
          <p:nvPicPr>
            <p:cNvPr id="148" name="그림 147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938" y="6015358"/>
              <a:ext cx="3029820" cy="420034"/>
            </a:xfrm>
            <a:prstGeom prst="rect">
              <a:avLst/>
            </a:prstGeom>
          </p:spPr>
        </p:pic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619" y="3785410"/>
              <a:ext cx="2747907" cy="2056366"/>
            </a:xfrm>
            <a:prstGeom prst="rect">
              <a:avLst/>
            </a:prstGeom>
          </p:spPr>
        </p:pic>
      </p:grpSp>
      <p:sp>
        <p:nvSpPr>
          <p:cNvPr id="168" name="직사각형 167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6426" y="982594"/>
            <a:ext cx="35455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화면 상단에는 </a:t>
            </a:r>
            <a:r>
              <a:rPr lang="en-US" altLang="ko-KR" sz="1400" b="1" dirty="0">
                <a:solidFill>
                  <a:srgbClr val="FF0000"/>
                </a:solidFill>
              </a:rPr>
              <a:t>GNB </a:t>
            </a:r>
            <a:r>
              <a:rPr lang="ko-KR" altLang="en-US" sz="1400" b="1" dirty="0">
                <a:solidFill>
                  <a:srgbClr val="FF0000"/>
                </a:solidFill>
              </a:rPr>
              <a:t>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플레이어의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화면에 보이는 캐릭터가 기본 캐릭터</a:t>
            </a:r>
            <a:endParaRPr lang="en-US" altLang="ko-KR" sz="1200" dirty="0"/>
          </a:p>
          <a:p>
            <a:r>
              <a:rPr lang="ko-KR" altLang="en-US" sz="1200" dirty="0"/>
              <a:t>기본 무기인 </a:t>
            </a:r>
            <a:r>
              <a:rPr lang="ko-KR" altLang="en-US" sz="1200" b="1" dirty="0"/>
              <a:t>나무막대기</a:t>
            </a:r>
            <a:r>
              <a:rPr lang="ko-KR" altLang="en-US" sz="1200" dirty="0"/>
              <a:t>를 착용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적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일반 몬스터인 경우 이동</a:t>
            </a:r>
            <a:r>
              <a:rPr lang="en-US" altLang="ko-KR" sz="1200" dirty="0"/>
              <a:t>, </a:t>
            </a:r>
            <a:r>
              <a:rPr lang="ko-KR" altLang="en-US" sz="1200" dirty="0"/>
              <a:t>피격</a:t>
            </a:r>
            <a:r>
              <a:rPr lang="en-US" altLang="ko-KR" sz="1200" dirty="0"/>
              <a:t>, </a:t>
            </a:r>
            <a:r>
              <a:rPr lang="ko-KR" altLang="en-US" sz="1200" dirty="0"/>
              <a:t>처치 모션 출력</a:t>
            </a:r>
            <a:endParaRPr lang="en-US" altLang="ko-KR" sz="1200" dirty="0"/>
          </a:p>
          <a:p>
            <a:r>
              <a:rPr lang="ko-KR" altLang="en-US" sz="1200" dirty="0"/>
              <a:t>보스 몬스터인 경우 이동</a:t>
            </a:r>
            <a:r>
              <a:rPr lang="en-US" altLang="ko-KR" sz="1200" dirty="0"/>
              <a:t>, </a:t>
            </a:r>
            <a:r>
              <a:rPr lang="ko-KR" altLang="en-US" sz="1200" dirty="0"/>
              <a:t>피격</a:t>
            </a:r>
            <a:r>
              <a:rPr lang="en-US" altLang="ko-KR" sz="1200" dirty="0"/>
              <a:t>, </a:t>
            </a:r>
            <a:r>
              <a:rPr lang="ko-KR" altLang="en-US" sz="1200" dirty="0"/>
              <a:t>처치</a:t>
            </a:r>
            <a:r>
              <a:rPr lang="en-US" altLang="ko-KR" sz="1200" dirty="0"/>
              <a:t>, </a:t>
            </a:r>
            <a:r>
              <a:rPr lang="ko-KR" altLang="en-US" sz="1200" dirty="0"/>
              <a:t>공격 모션 출력</a:t>
            </a:r>
            <a:endParaRPr lang="en-US" altLang="ko-KR" sz="1200" dirty="0"/>
          </a:p>
        </p:txBody>
      </p:sp>
      <p:cxnSp>
        <p:nvCxnSpPr>
          <p:cNvPr id="189" name="직선 연결선 188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1502472" y="2587960"/>
            <a:ext cx="649991" cy="777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400941" y="2483085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61" name="직사각형 260"/>
          <p:cNvSpPr/>
          <p:nvPr/>
        </p:nvSpPr>
        <p:spPr>
          <a:xfrm>
            <a:off x="2358276" y="2587960"/>
            <a:ext cx="944680" cy="773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246233" y="2467983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54246" y="1343112"/>
            <a:ext cx="3027281" cy="73916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21666" y="1522527"/>
            <a:ext cx="7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GNB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754247" y="1327059"/>
            <a:ext cx="3034978" cy="755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43792" y="1224735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4739" y="3552913"/>
            <a:ext cx="3029652" cy="288247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68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758863" y="1317339"/>
            <a:ext cx="3035528" cy="5118053"/>
            <a:chOff x="4575397" y="1317339"/>
            <a:chExt cx="3035528" cy="5118053"/>
          </a:xfrm>
        </p:grpSpPr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397" y="3552913"/>
              <a:ext cx="3030361" cy="2882479"/>
            </a:xfrm>
            <a:prstGeom prst="rect">
              <a:avLst/>
            </a:prstGeom>
          </p:spPr>
        </p:pic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5650715-60A7-4421-B88D-9BAB0D2906BC}"/>
                </a:ext>
              </a:extLst>
            </p:cNvPr>
            <p:cNvSpPr/>
            <p:nvPr/>
          </p:nvSpPr>
          <p:spPr>
            <a:xfrm>
              <a:off x="4746002" y="2001878"/>
              <a:ext cx="2747907" cy="1628428"/>
            </a:xfrm>
            <a:prstGeom prst="rect">
              <a:avLst/>
            </a:prstGeom>
            <a:solidFill>
              <a:srgbClr val="F19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1" name="그림 17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580821" y="1317339"/>
              <a:ext cx="3030104" cy="2320958"/>
            </a:xfrm>
            <a:prstGeom prst="rect">
              <a:avLst/>
            </a:prstGeom>
          </p:spPr>
        </p:pic>
        <p:grpSp>
          <p:nvGrpSpPr>
            <p:cNvPr id="180" name="그룹 179"/>
            <p:cNvGrpSpPr/>
            <p:nvPr/>
          </p:nvGrpSpPr>
          <p:grpSpPr>
            <a:xfrm>
              <a:off x="5615449" y="1655929"/>
              <a:ext cx="1002109" cy="384859"/>
              <a:chOff x="1393168" y="1120587"/>
              <a:chExt cx="1002109" cy="384859"/>
            </a:xfrm>
          </p:grpSpPr>
          <p:pic>
            <p:nvPicPr>
              <p:cNvPr id="229" name="그림 228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738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190" name="그림 189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337" y="2261209"/>
              <a:ext cx="1412349" cy="1412349"/>
            </a:xfrm>
            <a:prstGeom prst="rect">
              <a:avLst/>
            </a:prstGeom>
          </p:spPr>
        </p:pic>
        <p:pic>
          <p:nvPicPr>
            <p:cNvPr id="191" name="그림 19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010" y="2636559"/>
              <a:ext cx="928313" cy="669054"/>
            </a:xfrm>
            <a:prstGeom prst="rect">
              <a:avLst/>
            </a:prstGeom>
          </p:spPr>
        </p:pic>
        <p:pic>
          <p:nvPicPr>
            <p:cNvPr id="192" name="그림 19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732364" y="2881766"/>
              <a:ext cx="207698" cy="424923"/>
            </a:xfrm>
            <a:prstGeom prst="rect">
              <a:avLst/>
            </a:prstGeom>
          </p:spPr>
        </p:pic>
        <p:pic>
          <p:nvPicPr>
            <p:cNvPr id="193" name="그림 192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945" y="3641536"/>
              <a:ext cx="2957255" cy="2344114"/>
            </a:xfrm>
            <a:prstGeom prst="rect">
              <a:avLst/>
            </a:prstGeom>
          </p:spPr>
        </p:pic>
        <p:pic>
          <p:nvPicPr>
            <p:cNvPr id="196" name="그림 195">
              <a:extLst>
                <a:ext uri="{FF2B5EF4-FFF2-40B4-BE49-F238E27FC236}">
                  <a16:creationId xmlns:a16="http://schemas.microsoft.com/office/drawing/2014/main" id="{4071DBCE-5248-4701-BEBF-A39F0FE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633" y="3485557"/>
              <a:ext cx="3025468" cy="504244"/>
            </a:xfrm>
            <a:prstGeom prst="rect">
              <a:avLst/>
            </a:prstGeom>
          </p:spPr>
        </p:pic>
        <p:grpSp>
          <p:nvGrpSpPr>
            <p:cNvPr id="200" name="그룹 199"/>
            <p:cNvGrpSpPr/>
            <p:nvPr/>
          </p:nvGrpSpPr>
          <p:grpSpPr>
            <a:xfrm>
              <a:off x="4661181" y="1375484"/>
              <a:ext cx="2015329" cy="241943"/>
              <a:chOff x="663803" y="1430321"/>
              <a:chExt cx="2015329" cy="241943"/>
            </a:xfrm>
          </p:grpSpPr>
          <p:grpSp>
            <p:nvGrpSpPr>
              <p:cNvPr id="209" name="그룹 208">
                <a:extLst>
                  <a:ext uri="{FF2B5EF4-FFF2-40B4-BE49-F238E27FC236}">
                    <a16:creationId xmlns:a16="http://schemas.microsoft.com/office/drawing/2014/main" id="{EB315D53-0F7C-4AD8-A85C-A2E13315456A}"/>
                  </a:ext>
                </a:extLst>
              </p:cNvPr>
              <p:cNvGrpSpPr/>
              <p:nvPr/>
            </p:nvGrpSpPr>
            <p:grpSpPr>
              <a:xfrm>
                <a:off x="663803" y="1430321"/>
                <a:ext cx="890570" cy="241943"/>
                <a:chOff x="3899404" y="2685542"/>
                <a:chExt cx="890570" cy="241943"/>
              </a:xfrm>
            </p:grpSpPr>
            <p:pic>
              <p:nvPicPr>
                <p:cNvPr id="225" name="그림 224"/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2690658"/>
                  <a:ext cx="561776" cy="236827"/>
                </a:xfrm>
                <a:prstGeom prst="rect">
                  <a:avLst/>
                </a:prstGeom>
              </p:spPr>
            </p:pic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685542"/>
                  <a:ext cx="7230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 smtClean="0">
                      <a:ln w="3175">
                        <a:noFill/>
                      </a:ln>
                      <a:solidFill>
                        <a:schemeClr val="bg1"/>
                      </a:solidFill>
                      <a:latin typeface="+mj-lt"/>
                      <a:ea typeface="소야논8" panose="02020603020101020101" pitchFamily="18" charset="-127"/>
                    </a:rPr>
                    <a:t>150</a:t>
                  </a:r>
                  <a:endParaRPr lang="ko-KR" altLang="en-US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endParaRPr>
                </a:p>
              </p:txBody>
            </p:sp>
          </p:grpSp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875C6FAA-DFC0-4630-9472-919ECD3E005C}"/>
                  </a:ext>
                </a:extLst>
              </p:cNvPr>
              <p:cNvGrpSpPr/>
              <p:nvPr/>
            </p:nvGrpSpPr>
            <p:grpSpPr>
              <a:xfrm>
                <a:off x="1389571" y="1432046"/>
                <a:ext cx="617518" cy="238493"/>
                <a:chOff x="3902158" y="2957475"/>
                <a:chExt cx="617518" cy="238493"/>
              </a:xfrm>
            </p:grpSpPr>
            <p:pic>
              <p:nvPicPr>
                <p:cNvPr id="221" name="그림 220"/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2158" y="2957475"/>
                  <a:ext cx="556268" cy="236827"/>
                </a:xfrm>
                <a:prstGeom prst="rect">
                  <a:avLst/>
                </a:prstGeom>
              </p:spPr>
            </p:pic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965136"/>
                  <a:ext cx="4527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ea typeface="a으라차차" panose="02020600000000000000" pitchFamily="18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ea typeface="a으라차차" panose="02020600000000000000" pitchFamily="18" charset="-127"/>
                  </a:endParaRPr>
                </a:p>
              </p:txBody>
            </p:sp>
          </p:grpSp>
          <p:grpSp>
            <p:nvGrpSpPr>
              <p:cNvPr id="211" name="그룹 210">
                <a:extLst>
                  <a:ext uri="{FF2B5EF4-FFF2-40B4-BE49-F238E27FC236}">
                    <a16:creationId xmlns:a16="http://schemas.microsoft.com/office/drawing/2014/main" id="{0E053D97-5CDF-4D91-A18A-20DAB9766DFB}"/>
                  </a:ext>
                </a:extLst>
              </p:cNvPr>
              <p:cNvGrpSpPr/>
              <p:nvPr/>
            </p:nvGrpSpPr>
            <p:grpSpPr>
              <a:xfrm>
                <a:off x="2109830" y="1435876"/>
                <a:ext cx="569302" cy="230832"/>
                <a:chOff x="3899404" y="3243054"/>
                <a:chExt cx="569302" cy="230832"/>
              </a:xfrm>
            </p:grpSpPr>
            <p:pic>
              <p:nvPicPr>
                <p:cNvPr id="212" name="그림 211"/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3248900"/>
                  <a:ext cx="561776" cy="222485"/>
                </a:xfrm>
                <a:prstGeom prst="rect">
                  <a:avLst/>
                </a:prstGeom>
              </p:spPr>
            </p:pic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3243054"/>
                  <a:ext cx="40174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PF스타더스트" panose="03050601020101020101" pitchFamily="66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endParaRPr>
                </a:p>
              </p:txBody>
            </p:sp>
          </p:grpSp>
        </p:grpSp>
        <p:pic>
          <p:nvPicPr>
            <p:cNvPr id="201" name="그림 200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938" y="6015358"/>
              <a:ext cx="3029820" cy="420034"/>
            </a:xfrm>
            <a:prstGeom prst="rect">
              <a:avLst/>
            </a:prstGeom>
          </p:spPr>
        </p:pic>
        <p:pic>
          <p:nvPicPr>
            <p:cNvPr id="208" name="그림 20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619" y="3785410"/>
              <a:ext cx="2747907" cy="2056366"/>
            </a:xfrm>
            <a:prstGeom prst="rect">
              <a:avLst/>
            </a:prstGeom>
          </p:spPr>
        </p:pic>
      </p:grpSp>
      <p:sp>
        <p:nvSpPr>
          <p:cNvPr id="102" name="직사각형 101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훈련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 → </a:t>
            </a:r>
            <a:r>
              <a:rPr lang="en-US" altLang="ko-KR" sz="1400" b="1" dirty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상하 </a:t>
            </a:r>
            <a:r>
              <a:rPr lang="en-US" altLang="ko-KR" sz="1050" dirty="0"/>
              <a:t>Scroll</a:t>
            </a:r>
            <a:r>
              <a:rPr lang="ko-KR" altLang="en-US" sz="1050" dirty="0"/>
              <a:t>로 이동 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터치</a:t>
            </a:r>
            <a:r>
              <a:rPr lang="en-US" altLang="ko-KR" sz="105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업그레이드 비용</a:t>
            </a:r>
            <a:r>
              <a:rPr lang="en-US" altLang="ko-KR" sz="1050" dirty="0"/>
              <a:t>, </a:t>
            </a:r>
            <a:r>
              <a:rPr lang="ko-KR" altLang="en-US" sz="1050" dirty="0"/>
              <a:t>시간</a:t>
            </a:r>
            <a:r>
              <a:rPr lang="en-US" altLang="ko-KR" sz="1050" dirty="0"/>
              <a:t>, </a:t>
            </a:r>
            <a:r>
              <a:rPr lang="ko-KR" altLang="en-US" sz="1050" dirty="0"/>
              <a:t>획득 식량 등</a:t>
            </a:r>
            <a:endParaRPr lang="en-US" altLang="ko-KR" sz="105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b="1" dirty="0"/>
              <a:t>한 화면에 </a:t>
            </a:r>
            <a:r>
              <a:rPr lang="en-US" altLang="ko-KR" sz="1050" b="1" dirty="0"/>
              <a:t>4</a:t>
            </a:r>
            <a:r>
              <a:rPr lang="ko-KR" altLang="en-US" sz="1050" b="1" dirty="0"/>
              <a:t>개까지 정렬 </a:t>
            </a:r>
            <a:r>
              <a:rPr lang="en-US" altLang="ko-KR" sz="1050" b="1" dirty="0"/>
              <a:t>(Default)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B) </a:t>
            </a:r>
            <a:r>
              <a:rPr lang="ko-KR" altLang="en-US" sz="1400" b="1" dirty="0">
                <a:solidFill>
                  <a:schemeClr val="accent1"/>
                </a:solidFill>
              </a:rPr>
              <a:t>메뉴 탭 버튼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50" dirty="0"/>
              <a:t>현재 </a:t>
            </a:r>
            <a:r>
              <a:rPr lang="en-US" altLang="ko-KR" sz="1050" dirty="0"/>
              <a:t>[</a:t>
            </a:r>
            <a:r>
              <a:rPr lang="ko-KR" altLang="en-US" sz="1050" dirty="0"/>
              <a:t>훈련</a:t>
            </a:r>
            <a:r>
              <a:rPr lang="en-US" altLang="ko-KR" sz="1050" dirty="0"/>
              <a:t>] </a:t>
            </a:r>
            <a:r>
              <a:rPr lang="ko-KR" altLang="en-US" sz="1050" dirty="0"/>
              <a:t>부분 내용이 보기 전환되어 각 메뉴에 해당하는 내용으로 </a:t>
            </a:r>
            <a:r>
              <a:rPr lang="ko-KR" altLang="en-US" sz="1050" dirty="0" smtClean="0"/>
              <a:t>변환됨</a:t>
            </a:r>
            <a:endParaRPr lang="en-US" altLang="ko-KR" sz="105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b="1" dirty="0" smtClean="0"/>
              <a:t>메뉴 선택시 버튼이 어두워짐</a:t>
            </a:r>
            <a:endParaRPr lang="en-US" altLang="ko-KR" sz="1200" b="1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미션 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</a:t>
            </a:r>
            <a:r>
              <a:rPr lang="ko-KR" altLang="en-US" sz="1050" dirty="0"/>
              <a:t>크기로 배치</a:t>
            </a:r>
            <a:endParaRPr lang="en-US" altLang="ko-KR" sz="105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미션의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최대 레벨 도달 시 버튼에 </a:t>
            </a:r>
            <a:r>
              <a:rPr lang="en-US" altLang="ko-KR" sz="1050" dirty="0"/>
              <a:t>MAX </a:t>
            </a:r>
            <a:r>
              <a:rPr lang="ko-KR" altLang="en-US" sz="1050" dirty="0" smtClean="0"/>
              <a:t>표기</a:t>
            </a:r>
            <a:endParaRPr lang="en-US" altLang="ko-KR" sz="105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미션 완료 후 얻는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보상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/>
              <a:t>시간이 </a:t>
            </a:r>
            <a:r>
              <a:rPr lang="ko-KR" altLang="en-US" sz="1050" dirty="0"/>
              <a:t>다 </a:t>
            </a:r>
            <a:r>
              <a:rPr lang="ko-KR" altLang="en-US" sz="1050" dirty="0" smtClean="0"/>
              <a:t>지나면 게이지가 꽉 차게 되며 보상 획득</a:t>
            </a:r>
            <a:endParaRPr lang="en-US" altLang="ko-KR" sz="105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레벨 </a:t>
            </a:r>
            <a:r>
              <a:rPr lang="ko-KR" altLang="en-US" sz="1400" b="1" dirty="0">
                <a:solidFill>
                  <a:srgbClr val="FF0000"/>
                </a:solidFill>
              </a:rPr>
              <a:t>업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버튼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050" dirty="0"/>
              <a:t>미션을 레벨 업 하는데 필요한 금액</a:t>
            </a:r>
            <a:endParaRPr lang="en-US" altLang="ko-KR" sz="105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5)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미션 </a:t>
            </a:r>
            <a:r>
              <a:rPr lang="ko-KR" altLang="en-US" sz="1400" b="1" dirty="0">
                <a:solidFill>
                  <a:srgbClr val="FF0000"/>
                </a:solidFill>
              </a:rPr>
              <a:t>진행 시간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시간이 다 지날 시 </a:t>
            </a:r>
            <a:r>
              <a:rPr lang="en-US" altLang="ko-KR" sz="1050" b="1" dirty="0" smtClean="0"/>
              <a:t>3) </a:t>
            </a:r>
            <a:r>
              <a:rPr lang="ko-KR" altLang="en-US" sz="1050" dirty="0"/>
              <a:t>만큼 식량 </a:t>
            </a:r>
            <a:r>
              <a:rPr lang="ko-KR" altLang="en-US" sz="1050" dirty="0" smtClean="0"/>
              <a:t>획득</a:t>
            </a:r>
            <a:endParaRPr lang="en-US" altLang="ko-KR" sz="105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따름 </a:t>
            </a:r>
            <a:r>
              <a:rPr lang="en-US" altLang="ko-KR" sz="900" b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b="1" dirty="0">
                <a:solidFill>
                  <a:schemeClr val="bg2">
                    <a:lumMod val="50000"/>
                  </a:schemeClr>
                </a:solidFill>
              </a:rPr>
              <a:t>다음페이지 참조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cxnSp>
        <p:nvCxnSpPr>
          <p:cNvPr id="103" name="직선 연결선 10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훈련 메뉴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4030" y="1323268"/>
            <a:ext cx="3030361" cy="217439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73933" y="3485343"/>
            <a:ext cx="3020458" cy="251516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900" y="3385584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73933" y="6000570"/>
            <a:ext cx="3023126" cy="449676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900" y="5964064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3" name="위쪽/아래쪽 화살표 2"/>
          <p:cNvSpPr/>
          <p:nvPr/>
        </p:nvSpPr>
        <p:spPr>
          <a:xfrm>
            <a:off x="3612124" y="3821191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04"/>
          <a:stretch/>
        </p:blipFill>
        <p:spPr>
          <a:xfrm>
            <a:off x="4381214" y="3492165"/>
            <a:ext cx="3955074" cy="832861"/>
          </a:xfrm>
          <a:prstGeom prst="rect">
            <a:avLst/>
          </a:prstGeom>
        </p:spPr>
      </p:pic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3DDE681E-6119-4948-8594-9EFCA4610FB6}"/>
              </a:ext>
            </a:extLst>
          </p:cNvPr>
          <p:cNvSpPr/>
          <p:nvPr/>
        </p:nvSpPr>
        <p:spPr>
          <a:xfrm>
            <a:off x="4379743" y="3553378"/>
            <a:ext cx="715594" cy="7716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414D6EAE-B275-47EF-84A2-4F6BF5A860A9}"/>
              </a:ext>
            </a:extLst>
          </p:cNvPr>
          <p:cNvSpPr/>
          <p:nvPr/>
        </p:nvSpPr>
        <p:spPr>
          <a:xfrm>
            <a:off x="4637217" y="324923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BC86B00-8AF0-4EFD-91F8-4B72D4A7C5C1}"/>
              </a:ext>
            </a:extLst>
          </p:cNvPr>
          <p:cNvSpPr/>
          <p:nvPr/>
        </p:nvSpPr>
        <p:spPr>
          <a:xfrm>
            <a:off x="5208868" y="3496361"/>
            <a:ext cx="1009161" cy="557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8E859B6C-E0A7-4C6B-A724-1E9F4DB4BC6C}"/>
              </a:ext>
            </a:extLst>
          </p:cNvPr>
          <p:cNvSpPr/>
          <p:nvPr/>
        </p:nvSpPr>
        <p:spPr>
          <a:xfrm>
            <a:off x="5593295" y="324923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6995979B-A240-4A67-9E97-C101BB2964F4}"/>
              </a:ext>
            </a:extLst>
          </p:cNvPr>
          <p:cNvSpPr/>
          <p:nvPr/>
        </p:nvSpPr>
        <p:spPr>
          <a:xfrm>
            <a:off x="7513143" y="3651763"/>
            <a:ext cx="811362" cy="61543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4642762A-9E2D-403B-B364-9C92654681CE}"/>
              </a:ext>
            </a:extLst>
          </p:cNvPr>
          <p:cNvSpPr/>
          <p:nvPr/>
        </p:nvSpPr>
        <p:spPr>
          <a:xfrm>
            <a:off x="6459730" y="3628699"/>
            <a:ext cx="842403" cy="4251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ABD895FA-A9DE-4E0D-B1B2-C1B687A7A0DE}"/>
              </a:ext>
            </a:extLst>
          </p:cNvPr>
          <p:cNvSpPr/>
          <p:nvPr/>
        </p:nvSpPr>
        <p:spPr>
          <a:xfrm>
            <a:off x="5208850" y="4053841"/>
            <a:ext cx="2250114" cy="21336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AE844D8D-1759-4894-954E-F431D4DACC33}"/>
              </a:ext>
            </a:extLst>
          </p:cNvPr>
          <p:cNvSpPr/>
          <p:nvPr/>
        </p:nvSpPr>
        <p:spPr>
          <a:xfrm>
            <a:off x="6769178" y="3385584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224D43E4-14A5-4EC4-9295-CC2709F85937}"/>
              </a:ext>
            </a:extLst>
          </p:cNvPr>
          <p:cNvSpPr/>
          <p:nvPr/>
        </p:nvSpPr>
        <p:spPr>
          <a:xfrm>
            <a:off x="6258428" y="4325026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6634B281-FC41-419A-950A-B6611FEF1F03}"/>
              </a:ext>
            </a:extLst>
          </p:cNvPr>
          <p:cNvSpPr/>
          <p:nvPr/>
        </p:nvSpPr>
        <p:spPr>
          <a:xfrm>
            <a:off x="7734606" y="3370701"/>
            <a:ext cx="200646" cy="2006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143" y="4567236"/>
            <a:ext cx="809829" cy="633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5739" y="5200486"/>
            <a:ext cx="906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</a:t>
            </a:r>
            <a:r>
              <a:rPr lang="ko-KR" altLang="en-US" sz="1200" dirty="0" smtClean="0"/>
              <a:t>눌린 버튼</a:t>
            </a:r>
            <a:r>
              <a:rPr lang="en-US" altLang="ko-KR" sz="1200" dirty="0" smtClean="0"/>
              <a:t>]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7719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064289"/>
              </p:ext>
            </p:extLst>
          </p:nvPr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/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31650" y="1697274"/>
            <a:ext cx="32704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A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메뉴 전환 시 제약 없이 </a:t>
            </a:r>
            <a:r>
              <a:rPr lang="ko-KR" altLang="en-US" sz="1100" b="1" dirty="0" smtClean="0"/>
              <a:t>터치로 화면이동 </a:t>
            </a:r>
            <a:r>
              <a:rPr lang="ko-KR" altLang="en-US" sz="1100" b="1" dirty="0"/>
              <a:t>가능</a:t>
            </a:r>
            <a:endParaRPr lang="en-US" altLang="ko-KR" sz="1100" b="1" dirty="0"/>
          </a:p>
          <a:p>
            <a:endParaRPr lang="en-US" altLang="ko-KR" sz="1100" b="1" dirty="0"/>
          </a:p>
          <a:p>
            <a:r>
              <a:rPr lang="en-US" altLang="ko-KR" sz="1100" b="1" dirty="0"/>
              <a:t>B) </a:t>
            </a:r>
            <a:r>
              <a:rPr lang="ko-KR" altLang="en-US" sz="1100" b="1" dirty="0" smtClean="0"/>
              <a:t>메뉴 선택시 버튼 이미지의 색이 어두워짐</a:t>
            </a:r>
            <a:endParaRPr lang="en-US" altLang="ko-KR" sz="1100" b="1" dirty="0" smtClean="0"/>
          </a:p>
          <a:p>
            <a:endParaRPr lang="en-US" altLang="ko-KR" sz="1100" b="1" dirty="0"/>
          </a:p>
          <a:p>
            <a:r>
              <a:rPr lang="en-US" altLang="ko-KR" sz="1100" b="1" dirty="0" smtClean="0"/>
              <a:t>C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해금 조건이 불 충분하여 화면이동이 </a:t>
            </a:r>
            <a:endParaRPr lang="en-US" altLang="ko-KR" sz="1100" b="1" dirty="0"/>
          </a:p>
          <a:p>
            <a:r>
              <a:rPr lang="en-US" altLang="ko-KR" sz="1100" b="1" dirty="0"/>
              <a:t>    </a:t>
            </a:r>
            <a:r>
              <a:rPr lang="ko-KR" altLang="en-US" sz="1100" b="1" dirty="0"/>
              <a:t>불가한 </a:t>
            </a:r>
            <a:r>
              <a:rPr lang="ko-KR" altLang="en-US" sz="1100" b="1" dirty="0" smtClean="0"/>
              <a:t>상태</a:t>
            </a:r>
            <a:endParaRPr lang="en-US" altLang="ko-KR" sz="1100" b="1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252537" y="4729205"/>
            <a:ext cx="3316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A</a:t>
            </a:r>
            <a:r>
              <a:rPr lang="en-US" altLang="ko-KR" sz="1000" b="1" dirty="0"/>
              <a:t>) </a:t>
            </a:r>
            <a:r>
              <a:rPr lang="ko-KR" altLang="en-US" sz="1000" b="1" dirty="0"/>
              <a:t>재화 보유량 충분하고 구매 제약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걸려있지 </a:t>
            </a:r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b="1" dirty="0"/>
              <a:t>않은 </a:t>
            </a:r>
            <a:r>
              <a:rPr lang="ko-KR" altLang="en-US" sz="1000" b="1" dirty="0" smtClean="0"/>
              <a:t>상태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/>
              <a:t>B) </a:t>
            </a:r>
            <a:r>
              <a:rPr lang="ko-KR" altLang="en-US" sz="1000" b="1" dirty="0"/>
              <a:t>버튼이 활성화는 되어있지만 재화가 부족해서 구매하지 못하는 </a:t>
            </a:r>
            <a:r>
              <a:rPr lang="ko-KR" altLang="en-US" sz="1000" b="1" dirty="0" smtClean="0"/>
              <a:t>상태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1000" b="1" dirty="0"/>
              <a:t>C) </a:t>
            </a:r>
            <a:r>
              <a:rPr lang="ko-KR" altLang="en-US" sz="1000" b="1" dirty="0"/>
              <a:t>아직 특정 스테이지 도달 이전 또는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해금 조건을 만족하지 못한 </a:t>
            </a:r>
            <a:r>
              <a:rPr lang="ko-KR" altLang="en-US" sz="1000" b="1" dirty="0" smtClean="0"/>
              <a:t>상태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559828" y="918032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잠금 상태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790575"/>
            <a:ext cx="0" cy="60674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770623" y="3850950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비 활성화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944659"/>
            <a:ext cx="597988" cy="420806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945145"/>
            <a:ext cx="597988" cy="419834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1487027"/>
            <a:ext cx="2981325" cy="220652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500" y="1248743"/>
            <a:ext cx="1715119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313352" y="13766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171942" y="3348314"/>
            <a:ext cx="929148" cy="405976"/>
          </a:xfrm>
          <a:prstGeom prst="roundRect">
            <a:avLst/>
          </a:prstGeom>
          <a:solidFill>
            <a:srgbClr val="FFDDAE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186117" y="1892437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 보스를 쓰러트리고 얻은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지식으로 보물을 획득할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390804"/>
            <a:ext cx="258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자격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FF00"/>
                </a:solidFill>
              </a:rPr>
              <a:t>300M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진행 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957981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125M</a:t>
            </a:r>
            <a:r>
              <a:rPr lang="en-US" altLang="ko-KR" sz="1200" b="1" dirty="0">
                <a:solidFill>
                  <a:schemeClr val="bg1"/>
                </a:solidFill>
              </a:rPr>
              <a:t> / 300M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4399302"/>
            <a:ext cx="2981325" cy="2206526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121089" y="6317766"/>
            <a:ext cx="929148" cy="405976"/>
          </a:xfrm>
          <a:prstGeom prst="roundRect">
            <a:avLst/>
          </a:prstGeom>
          <a:solidFill>
            <a:srgbClr val="FFD0A3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550" y="4158727"/>
            <a:ext cx="1715119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262497" y="429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307114" y="4887928"/>
            <a:ext cx="2557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[</a:t>
            </a:r>
            <a:r>
              <a:rPr lang="ko-KR" altLang="en-US" sz="1200" b="1" dirty="0">
                <a:solidFill>
                  <a:schemeClr val="bg1"/>
                </a:solidFill>
              </a:rPr>
              <a:t>전투 훈련</a:t>
            </a:r>
            <a:r>
              <a:rPr lang="en-US" altLang="ko-KR" sz="1200" b="1" dirty="0">
                <a:solidFill>
                  <a:schemeClr val="bg1"/>
                </a:solidFill>
              </a:rPr>
              <a:t>] </a:t>
            </a:r>
            <a:r>
              <a:rPr lang="ko-KR" altLang="en-US" sz="1200" b="1" dirty="0">
                <a:solidFill>
                  <a:schemeClr val="bg1"/>
                </a:solidFill>
              </a:rPr>
              <a:t>을 시작하려면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이전 단계의 훈련을 마쳐야 합니다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[</a:t>
            </a:r>
            <a:r>
              <a:rPr lang="ko-KR" altLang="en-US" sz="1200" b="1" dirty="0">
                <a:solidFill>
                  <a:srgbClr val="FFFF00"/>
                </a:solidFill>
              </a:rPr>
              <a:t>토끼 사냥</a:t>
            </a:r>
            <a:r>
              <a:rPr lang="en-US" altLang="ko-KR" sz="1200" b="1" dirty="0">
                <a:solidFill>
                  <a:srgbClr val="FFFF00"/>
                </a:solidFill>
              </a:rPr>
              <a:t>]</a:t>
            </a:r>
            <a:r>
              <a:rPr lang="ko-KR" altLang="en-US" sz="1200" b="1" dirty="0">
                <a:solidFill>
                  <a:srgbClr val="FFFF00"/>
                </a:solidFill>
              </a:rPr>
              <a:t> </a:t>
            </a:r>
            <a:r>
              <a:rPr lang="en-US" altLang="ko-KR" sz="1200" b="1" dirty="0">
                <a:solidFill>
                  <a:srgbClr val="FFFF00"/>
                </a:solidFill>
              </a:rPr>
              <a:t>Lv.5 </a:t>
            </a:r>
            <a:r>
              <a:rPr lang="ko-KR" altLang="en-US" sz="1200" b="1" dirty="0">
                <a:solidFill>
                  <a:srgbClr val="FFFF00"/>
                </a:solidFill>
              </a:rPr>
              <a:t>달성</a:t>
            </a:r>
            <a:endParaRPr lang="en-US" altLang="ko-KR" sz="1200" b="1" dirty="0">
              <a:solidFill>
                <a:srgbClr val="FFFF00"/>
              </a:solidFill>
            </a:endParaRPr>
          </a:p>
          <a:p>
            <a:pPr algn="ctr"/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rgbClr val="FF0000"/>
                </a:solidFill>
              </a:rPr>
              <a:t>토끼 사냥 </a:t>
            </a:r>
            <a:r>
              <a:rPr lang="en-US" altLang="ko-KR" sz="1200" b="1" dirty="0">
                <a:solidFill>
                  <a:srgbClr val="FF0000"/>
                </a:solidFill>
              </a:rPr>
              <a:t>Lv.3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2-1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하단 메뉴 공통 표시 상태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04AABF-896B-489D-B3BD-9CC2AC68B2C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4938537"/>
            <a:ext cx="646244" cy="514357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5FCB308-0EE7-4E27-A4A1-71AAB414F04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084" y="4991661"/>
            <a:ext cx="569610" cy="46604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D0D5F056-41AF-485A-B54A-11E610DE32A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963" y="4991661"/>
            <a:ext cx="568541" cy="4660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17" y="1988684"/>
            <a:ext cx="412507" cy="33275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881" y="1940104"/>
            <a:ext cx="597988" cy="419834"/>
          </a:xfrm>
          <a:prstGeom prst="rect">
            <a:avLst/>
          </a:prstGeom>
          <a:noFill/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92" y="1983643"/>
            <a:ext cx="412507" cy="33275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98565"/>
            <a:ext cx="230045" cy="30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77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그림 221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4" name="그림 2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225" name="그룹 224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244" name="그림 24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226" name="그림 22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27" name="그림 226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230" name="그림 229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231" name="그림 230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85557"/>
            <a:ext cx="3025468" cy="504244"/>
          </a:xfrm>
          <a:prstGeom prst="rect">
            <a:avLst/>
          </a:prstGeom>
        </p:spPr>
      </p:pic>
      <p:grpSp>
        <p:nvGrpSpPr>
          <p:cNvPr id="232" name="그룹 231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42" name="그림 24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40" name="그림 239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38" name="그림 237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233" name="그림 23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4" y="6015358"/>
            <a:ext cx="3029820" cy="420034"/>
          </a:xfrm>
          <a:prstGeom prst="rect">
            <a:avLst/>
          </a:prstGeom>
        </p:spPr>
      </p:pic>
      <p:pic>
        <p:nvPicPr>
          <p:cNvPr id="234" name="그림 23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5" y="3785410"/>
            <a:ext cx="2747907" cy="2056366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1" name="직선 연결선 17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캐릭터 상세 팝업</a:t>
            </a:r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939795"/>
            <a:ext cx="3548330" cy="3577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스킨 장착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슬롯 과 착용한 스킨의 명칭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u="sng" dirty="0"/>
              <a:t>(</a:t>
            </a:r>
            <a:r>
              <a:rPr lang="ko-KR" altLang="en-US" sz="1200" u="sng" dirty="0"/>
              <a:t>좌</a:t>
            </a:r>
            <a:r>
              <a:rPr lang="en-US" altLang="ko-KR" sz="1200" u="sng" dirty="0"/>
              <a:t>)</a:t>
            </a:r>
            <a:r>
              <a:rPr lang="ko-KR" altLang="en-US" sz="1200" u="sng" dirty="0"/>
              <a:t>는 무기</a:t>
            </a:r>
            <a:r>
              <a:rPr lang="en-US" altLang="ko-KR" sz="1200" u="sng" dirty="0"/>
              <a:t>, (</a:t>
            </a:r>
            <a:r>
              <a:rPr lang="ko-KR" altLang="en-US" sz="1200" u="sng" dirty="0"/>
              <a:t>우</a:t>
            </a:r>
            <a:r>
              <a:rPr lang="en-US" altLang="ko-KR" sz="1200" u="sng" dirty="0"/>
              <a:t>)</a:t>
            </a:r>
            <a:r>
              <a:rPr lang="ko-KR" altLang="en-US" sz="1200" u="sng" dirty="0"/>
              <a:t>는 </a:t>
            </a:r>
            <a:r>
              <a:rPr lang="ko-KR" altLang="en-US" sz="1200" u="sng" dirty="0" smtClean="0"/>
              <a:t>아바타</a:t>
            </a:r>
            <a:endParaRPr lang="en-US" altLang="ko-KR" sz="1200" u="sng" dirty="0"/>
          </a:p>
          <a:p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아이콘으로 올바른 장착 슬롯 표시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, 75x75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픽셀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200" dirty="0"/>
              <a:t>터치 시 장착된 스킨 착용 해제</a:t>
            </a:r>
            <a:endParaRPr lang="en-US" altLang="ko-KR" sz="1200" dirty="0"/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400" b="1" dirty="0">
                <a:solidFill>
                  <a:srgbClr val="FF0000"/>
                </a:solidFill>
              </a:rPr>
              <a:t>캐릭터 명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아바타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장착한 아이템에 따라 아바타의 외형 변화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스탯 및 보물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/>
              <a:t>스탯 표기와 보물 효과 </a:t>
            </a:r>
            <a:r>
              <a:rPr lang="ko-KR" altLang="en-US" sz="1050" dirty="0" smtClean="0"/>
              <a:t>표기는 영어 </a:t>
            </a:r>
            <a:r>
              <a:rPr lang="ko-KR" altLang="en-US" sz="1050" dirty="0"/>
              <a:t>순서대로 정렬</a:t>
            </a:r>
            <a:endParaRPr lang="en-US" altLang="ko-KR" sz="1050" dirty="0"/>
          </a:p>
          <a:p>
            <a:endParaRPr lang="en-US" altLang="ko-KR" sz="1200" dirty="0"/>
          </a:p>
          <a:p>
            <a:r>
              <a:rPr lang="ko-KR" altLang="en-US" sz="1200" b="1" u="sng" dirty="0"/>
              <a:t>스탯 표기에서 </a:t>
            </a:r>
            <a:r>
              <a:rPr lang="en-US" altLang="ko-KR" sz="1200" b="1" u="sng" dirty="0"/>
              <a:t>%</a:t>
            </a:r>
            <a:r>
              <a:rPr lang="ko-KR" altLang="en-US" sz="1200" b="1" u="sng" dirty="0"/>
              <a:t>가 붙은 항목들은 기본값이 </a:t>
            </a:r>
            <a:r>
              <a:rPr lang="en-US" altLang="ko-KR" sz="1200" b="1" u="sng" dirty="0" smtClean="0"/>
              <a:t>0</a:t>
            </a:r>
            <a:r>
              <a:rPr lang="en-US" altLang="ko-KR" sz="1200" b="1" u="sng" dirty="0"/>
              <a:t>% </a:t>
            </a:r>
            <a:r>
              <a:rPr lang="ko-KR" altLang="en-US" sz="1200" b="1" u="sng" dirty="0"/>
              <a:t>입니다</a:t>
            </a:r>
            <a:endParaRPr lang="en-US" altLang="ko-KR" sz="1200" b="1" u="sng" dirty="0"/>
          </a:p>
          <a:p>
            <a:endParaRPr lang="en-US" altLang="ko-KR" sz="900" dirty="0"/>
          </a:p>
          <a:p>
            <a:r>
              <a:rPr lang="en-US" altLang="ko-KR" sz="1200" b="1" dirty="0" smtClean="0"/>
              <a:t>4) </a:t>
            </a:r>
            <a:r>
              <a:rPr lang="ko-KR" altLang="en-US" sz="1200" b="1" dirty="0" smtClean="0"/>
              <a:t>애니메이션 </a:t>
            </a:r>
            <a:r>
              <a:rPr lang="ko-KR" altLang="en-US" sz="1200" b="1" dirty="0"/>
              <a:t>연출</a:t>
            </a:r>
            <a:endParaRPr lang="en-US" altLang="ko-KR" sz="1200" b="1" dirty="0"/>
          </a:p>
          <a:p>
            <a:r>
              <a:rPr lang="ko-KR" altLang="en-US" sz="1050" dirty="0"/>
              <a:t>캐릭터를 터치하면 캐릭터 정보창 팝업 표시</a:t>
            </a:r>
            <a:endParaRPr lang="en-US" altLang="ko-KR" sz="1050" dirty="0"/>
          </a:p>
          <a:p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</a:rPr>
              <a:t>화면 하단에서부터 화면 중앙까지 올라오는 팝업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en-US" altLang="ko-KR" sz="1050" dirty="0"/>
              <a:t>X</a:t>
            </a:r>
            <a:r>
              <a:rPr lang="ko-KR" altLang="en-US" sz="1050" dirty="0"/>
              <a:t>버튼을 터치 시</a:t>
            </a:r>
            <a:r>
              <a:rPr lang="en-US" altLang="ko-KR" sz="1050" dirty="0"/>
              <a:t> </a:t>
            </a:r>
            <a:r>
              <a:rPr lang="ko-KR" altLang="en-US" sz="1050" dirty="0"/>
              <a:t>팝업이 화면 하단으로 내려감</a:t>
            </a:r>
            <a:endParaRPr lang="en-US" altLang="ko-KR" sz="1050" dirty="0"/>
          </a:p>
        </p:txBody>
      </p:sp>
      <p:sp>
        <p:nvSpPr>
          <p:cNvPr id="125" name="직사각형 124"/>
          <p:cNvSpPr/>
          <p:nvPr/>
        </p:nvSpPr>
        <p:spPr>
          <a:xfrm>
            <a:off x="1428369" y="2573718"/>
            <a:ext cx="826892" cy="838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3534" y="1314367"/>
            <a:ext cx="3036024" cy="12425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3534" y="2558181"/>
            <a:ext cx="661419" cy="86374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765415" y="3422068"/>
            <a:ext cx="3030388" cy="30133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269319" y="2558181"/>
            <a:ext cx="1529124" cy="86374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오른쪽 화살표 125"/>
          <p:cNvSpPr/>
          <p:nvPr/>
        </p:nvSpPr>
        <p:spPr>
          <a:xfrm>
            <a:off x="2260588" y="2884856"/>
            <a:ext cx="2711666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6" name="그룹 255"/>
          <p:cNvGrpSpPr/>
          <p:nvPr/>
        </p:nvGrpSpPr>
        <p:grpSpPr>
          <a:xfrm>
            <a:off x="5115432" y="1317339"/>
            <a:ext cx="3035528" cy="5118053"/>
            <a:chOff x="4575397" y="1317339"/>
            <a:chExt cx="3035528" cy="5118053"/>
          </a:xfrm>
        </p:grpSpPr>
        <p:pic>
          <p:nvPicPr>
            <p:cNvPr id="257" name="그림 256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397" y="3552913"/>
              <a:ext cx="3030361" cy="2882479"/>
            </a:xfrm>
            <a:prstGeom prst="rect">
              <a:avLst/>
            </a:prstGeom>
          </p:spPr>
        </p:pic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85650715-60A7-4421-B88D-9BAB0D2906BC}"/>
                </a:ext>
              </a:extLst>
            </p:cNvPr>
            <p:cNvSpPr/>
            <p:nvPr/>
          </p:nvSpPr>
          <p:spPr>
            <a:xfrm>
              <a:off x="4746002" y="2001878"/>
              <a:ext cx="2747907" cy="1628428"/>
            </a:xfrm>
            <a:prstGeom prst="rect">
              <a:avLst/>
            </a:prstGeom>
            <a:solidFill>
              <a:srgbClr val="F19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9" name="그림 25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46"/>
            <a:stretch/>
          </p:blipFill>
          <p:spPr>
            <a:xfrm>
              <a:off x="4580821" y="1317339"/>
              <a:ext cx="3030104" cy="2320958"/>
            </a:xfrm>
            <a:prstGeom prst="rect">
              <a:avLst/>
            </a:prstGeom>
          </p:spPr>
        </p:pic>
        <p:grpSp>
          <p:nvGrpSpPr>
            <p:cNvPr id="260" name="그룹 259"/>
            <p:cNvGrpSpPr/>
            <p:nvPr/>
          </p:nvGrpSpPr>
          <p:grpSpPr>
            <a:xfrm>
              <a:off x="5615449" y="1655929"/>
              <a:ext cx="1002109" cy="384859"/>
              <a:chOff x="1393168" y="1120587"/>
              <a:chExt cx="1002109" cy="384859"/>
            </a:xfrm>
          </p:grpSpPr>
          <p:pic>
            <p:nvPicPr>
              <p:cNvPr id="279" name="그림 278">
                <a:extLst>
                  <a:ext uri="{FF2B5EF4-FFF2-40B4-BE49-F238E27FC236}">
                    <a16:creationId xmlns:a16="http://schemas.microsoft.com/office/drawing/2014/main" id="{781AB8FF-82D3-4A38-96EC-745076744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168" y="1120587"/>
                <a:ext cx="998634" cy="384859"/>
              </a:xfrm>
              <a:prstGeom prst="rect">
                <a:avLst/>
              </a:prstGeom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4DB0921-2541-43C2-8DE9-D3ADA8725C98}"/>
                  </a:ext>
                </a:extLst>
              </p:cNvPr>
              <p:cNvSpPr txBox="1"/>
              <p:nvPr/>
            </p:nvSpPr>
            <p:spPr>
              <a:xfrm>
                <a:off x="1455596" y="118838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50" b="1" dirty="0"/>
                  <a:t>황건적의 난</a:t>
                </a:r>
              </a:p>
            </p:txBody>
          </p:sp>
        </p:grp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3738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262" name="그림 261">
              <a:extLst>
                <a:ext uri="{FF2B5EF4-FFF2-40B4-BE49-F238E27FC236}">
                  <a16:creationId xmlns:a16="http://schemas.microsoft.com/office/drawing/2014/main" id="{F5E5E1CE-E57E-4A58-9151-D0212DA0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337" y="2261209"/>
              <a:ext cx="1412349" cy="1412349"/>
            </a:xfrm>
            <a:prstGeom prst="rect">
              <a:avLst/>
            </a:prstGeom>
          </p:spPr>
        </p:pic>
        <p:pic>
          <p:nvPicPr>
            <p:cNvPr id="263" name="그림 26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010" y="2636559"/>
              <a:ext cx="928313" cy="669054"/>
            </a:xfrm>
            <a:prstGeom prst="rect">
              <a:avLst/>
            </a:prstGeom>
          </p:spPr>
        </p:pic>
        <p:pic>
          <p:nvPicPr>
            <p:cNvPr id="264" name="그림 263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2576546" flipH="1">
              <a:off x="5732364" y="2881766"/>
              <a:ext cx="207698" cy="424923"/>
            </a:xfrm>
            <a:prstGeom prst="rect">
              <a:avLst/>
            </a:prstGeom>
          </p:spPr>
        </p:pic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945" y="3641536"/>
              <a:ext cx="2957255" cy="2344114"/>
            </a:xfrm>
            <a:prstGeom prst="rect">
              <a:avLst/>
            </a:prstGeom>
          </p:spPr>
        </p:pic>
        <p:pic>
          <p:nvPicPr>
            <p:cNvPr id="266" name="그림 265">
              <a:extLst>
                <a:ext uri="{FF2B5EF4-FFF2-40B4-BE49-F238E27FC236}">
                  <a16:creationId xmlns:a16="http://schemas.microsoft.com/office/drawing/2014/main" id="{4071DBCE-5248-4701-BEBF-A39F0FE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2633" y="3485557"/>
              <a:ext cx="3025468" cy="504244"/>
            </a:xfrm>
            <a:prstGeom prst="rect">
              <a:avLst/>
            </a:prstGeom>
          </p:spPr>
        </p:pic>
        <p:grpSp>
          <p:nvGrpSpPr>
            <p:cNvPr id="267" name="그룹 266"/>
            <p:cNvGrpSpPr/>
            <p:nvPr/>
          </p:nvGrpSpPr>
          <p:grpSpPr>
            <a:xfrm>
              <a:off x="4661181" y="1375484"/>
              <a:ext cx="2015329" cy="241943"/>
              <a:chOff x="663803" y="1430321"/>
              <a:chExt cx="2015329" cy="241943"/>
            </a:xfrm>
          </p:grpSpPr>
          <p:grpSp>
            <p:nvGrpSpPr>
              <p:cNvPr id="270" name="그룹 269">
                <a:extLst>
                  <a:ext uri="{FF2B5EF4-FFF2-40B4-BE49-F238E27FC236}">
                    <a16:creationId xmlns:a16="http://schemas.microsoft.com/office/drawing/2014/main" id="{EB315D53-0F7C-4AD8-A85C-A2E13315456A}"/>
                  </a:ext>
                </a:extLst>
              </p:cNvPr>
              <p:cNvGrpSpPr/>
              <p:nvPr/>
            </p:nvGrpSpPr>
            <p:grpSpPr>
              <a:xfrm>
                <a:off x="663803" y="1430321"/>
                <a:ext cx="890570" cy="241943"/>
                <a:chOff x="3899404" y="2685542"/>
                <a:chExt cx="890570" cy="241943"/>
              </a:xfrm>
            </p:grpSpPr>
            <p:pic>
              <p:nvPicPr>
                <p:cNvPr id="277" name="그림 276"/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2690658"/>
                  <a:ext cx="561776" cy="236827"/>
                </a:xfrm>
                <a:prstGeom prst="rect">
                  <a:avLst/>
                </a:prstGeom>
              </p:spPr>
            </p:pic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685542"/>
                  <a:ext cx="72301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 smtClean="0">
                      <a:ln w="3175">
                        <a:noFill/>
                      </a:ln>
                      <a:solidFill>
                        <a:schemeClr val="bg1"/>
                      </a:solidFill>
                      <a:latin typeface="+mj-lt"/>
                      <a:ea typeface="소야논8" panose="02020603020101020101" pitchFamily="18" charset="-127"/>
                    </a:rPr>
                    <a:t>150</a:t>
                  </a:r>
                  <a:endParaRPr lang="ko-KR" altLang="en-US" sz="900" dirty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endParaRPr>
                </a:p>
              </p:txBody>
            </p:sp>
          </p:grpSp>
          <p:grpSp>
            <p:nvGrpSpPr>
              <p:cNvPr id="271" name="그룹 270">
                <a:extLst>
                  <a:ext uri="{FF2B5EF4-FFF2-40B4-BE49-F238E27FC236}">
                    <a16:creationId xmlns:a16="http://schemas.microsoft.com/office/drawing/2014/main" id="{875C6FAA-DFC0-4630-9472-919ECD3E005C}"/>
                  </a:ext>
                </a:extLst>
              </p:cNvPr>
              <p:cNvGrpSpPr/>
              <p:nvPr/>
            </p:nvGrpSpPr>
            <p:grpSpPr>
              <a:xfrm>
                <a:off x="1389571" y="1432046"/>
                <a:ext cx="617518" cy="238493"/>
                <a:chOff x="3902158" y="2957475"/>
                <a:chExt cx="617518" cy="238493"/>
              </a:xfrm>
            </p:grpSpPr>
            <p:pic>
              <p:nvPicPr>
                <p:cNvPr id="275" name="그림 274"/>
                <p:cNvPicPr>
                  <a:picLocks noChangeAspect="1"/>
                </p:cNvPicPr>
                <p:nvPr/>
              </p:nvPicPr>
              <p:blipFill>
                <a:blip r:embed="rId11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2158" y="2957475"/>
                  <a:ext cx="556268" cy="236827"/>
                </a:xfrm>
                <a:prstGeom prst="rect">
                  <a:avLst/>
                </a:prstGeom>
              </p:spPr>
            </p:pic>
            <p:sp>
              <p:nvSpPr>
                <p:cNvPr id="276" name="TextBox 275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2965136"/>
                  <a:ext cx="45271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ea typeface="a으라차차" panose="02020600000000000000" pitchFamily="18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ea typeface="a으라차차" panose="02020600000000000000" pitchFamily="18" charset="-127"/>
                  </a:endParaRPr>
                </a:p>
              </p:txBody>
            </p:sp>
          </p:grpSp>
          <p:grpSp>
            <p:nvGrpSpPr>
              <p:cNvPr id="272" name="그룹 271">
                <a:extLst>
                  <a:ext uri="{FF2B5EF4-FFF2-40B4-BE49-F238E27FC236}">
                    <a16:creationId xmlns:a16="http://schemas.microsoft.com/office/drawing/2014/main" id="{0E053D97-5CDF-4D91-A18A-20DAB9766DFB}"/>
                  </a:ext>
                </a:extLst>
              </p:cNvPr>
              <p:cNvGrpSpPr/>
              <p:nvPr/>
            </p:nvGrpSpPr>
            <p:grpSpPr>
              <a:xfrm>
                <a:off x="2109830" y="1435876"/>
                <a:ext cx="569302" cy="230832"/>
                <a:chOff x="3899404" y="3243054"/>
                <a:chExt cx="569302" cy="230832"/>
              </a:xfrm>
            </p:grpSpPr>
            <p:pic>
              <p:nvPicPr>
                <p:cNvPr id="273" name="그림 272"/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404" y="3248900"/>
                  <a:ext cx="561776" cy="222485"/>
                </a:xfrm>
                <a:prstGeom prst="rect">
                  <a:avLst/>
                </a:prstGeom>
              </p:spPr>
            </p:pic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B632252C-305F-46EE-AE20-C9644A515679}"/>
                    </a:ext>
                  </a:extLst>
                </p:cNvPr>
                <p:cNvSpPr txBox="1"/>
                <p:nvPr/>
              </p:nvSpPr>
              <p:spPr>
                <a:xfrm>
                  <a:off x="4066961" y="3243054"/>
                  <a:ext cx="401745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900" dirty="0">
                      <a:solidFill>
                        <a:schemeClr val="bg1"/>
                      </a:solidFill>
                      <a:latin typeface="+mj-lt"/>
                      <a:ea typeface="PF스타더스트" panose="03050601020101020101" pitchFamily="66" charset="-127"/>
                    </a:rPr>
                    <a:t>150</a:t>
                  </a:r>
                  <a:endParaRPr lang="ko-KR" altLang="en-US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endParaRPr>
                </a:p>
              </p:txBody>
            </p:sp>
          </p:grpSp>
        </p:grp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938" y="6015358"/>
              <a:ext cx="3029820" cy="420034"/>
            </a:xfrm>
            <a:prstGeom prst="rect">
              <a:avLst/>
            </a:prstGeom>
          </p:spPr>
        </p:pic>
        <p:pic>
          <p:nvPicPr>
            <p:cNvPr id="269" name="그림 26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619" y="3785410"/>
              <a:ext cx="2747907" cy="2056366"/>
            </a:xfrm>
            <a:prstGeom prst="rect">
              <a:avLst/>
            </a:prstGeom>
          </p:spPr>
        </p:pic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5119844" y="1314367"/>
            <a:ext cx="3036540" cy="51210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125011" y="1680544"/>
            <a:ext cx="2963713" cy="4287485"/>
            <a:chOff x="5012342" y="2167423"/>
            <a:chExt cx="2963713" cy="428748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46B585EF-0E82-4A64-B482-BA8BF16C1487}"/>
                </a:ext>
              </a:extLst>
            </p:cNvPr>
            <p:cNvSpPr/>
            <p:nvPr/>
          </p:nvSpPr>
          <p:spPr>
            <a:xfrm>
              <a:off x="5079314" y="2167423"/>
              <a:ext cx="2896741" cy="4104748"/>
            </a:xfrm>
            <a:prstGeom prst="rect">
              <a:avLst/>
            </a:prstGeom>
            <a:solidFill>
              <a:srgbClr val="7445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882EB912-1CA7-4803-9806-717A6F69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5507" y="2455902"/>
              <a:ext cx="998634" cy="38485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243039" y="2521126"/>
              <a:ext cx="5886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모코코</a:t>
              </a: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BD97B3A-0B24-4CE7-A9B0-FBB45E2C8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58" t="24125" r="20958" b="22126"/>
            <a:stretch/>
          </p:blipFill>
          <p:spPr>
            <a:xfrm>
              <a:off x="6107568" y="2958490"/>
              <a:ext cx="874512" cy="938499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5913A6D-4BCA-409D-B1A1-A843A1FFC9FA}"/>
                </a:ext>
              </a:extLst>
            </p:cNvPr>
            <p:cNvSpPr/>
            <p:nvPr/>
          </p:nvSpPr>
          <p:spPr>
            <a:xfrm>
              <a:off x="5204031" y="2965812"/>
              <a:ext cx="502814" cy="4672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25913A6D-4BCA-409D-B1A1-A843A1FFC9FA}"/>
                </a:ext>
              </a:extLst>
            </p:cNvPr>
            <p:cNvSpPr/>
            <p:nvPr/>
          </p:nvSpPr>
          <p:spPr>
            <a:xfrm>
              <a:off x="7337058" y="2966052"/>
              <a:ext cx="502814" cy="467274"/>
            </a:xfrm>
            <a:prstGeom prst="rect">
              <a:avLst/>
            </a:prstGeom>
            <a:solidFill>
              <a:srgbClr val="F19149"/>
            </a:solidFill>
            <a:ln>
              <a:solidFill>
                <a:schemeClr val="tx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147552" y="4115896"/>
              <a:ext cx="2752390" cy="1959485"/>
            </a:xfrm>
            <a:prstGeom prst="rect">
              <a:avLst/>
            </a:prstGeom>
            <a:solidFill>
              <a:srgbClr val="352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519029" y="4162652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accent4"/>
                  </a:solidFill>
                </a:rPr>
                <a:t>스탯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4539913"/>
              <a:ext cx="4539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공격력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477134"/>
              <a:ext cx="69762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bg1"/>
                  </a:solidFill>
                </a:rPr>
                <a:t>적 처치 보상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789542"/>
              <a:ext cx="575799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chemeClr val="bg1"/>
                  </a:solidFill>
                </a:rPr>
                <a:t>훈련 보상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5164727"/>
              <a:ext cx="6655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bg1"/>
                  </a:solidFill>
                </a:rPr>
                <a:t>치명타 확률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152666" y="4852320"/>
              <a:ext cx="75533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chemeClr val="bg1"/>
                  </a:solidFill>
                </a:rPr>
                <a:t>치명타 데미지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 rot="5400000">
              <a:off x="5544005" y="5072779"/>
              <a:ext cx="1959484" cy="45719"/>
            </a:xfrm>
            <a:prstGeom prst="rect">
              <a:avLst/>
            </a:prstGeom>
            <a:solidFill>
              <a:srgbClr val="774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952617" y="4169109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accent4"/>
                  </a:solidFill>
                </a:rPr>
                <a:t>보물</a:t>
              </a:r>
            </a:p>
          </p:txBody>
        </p:sp>
        <p:sp>
          <p:nvSpPr>
            <p:cNvPr id="90" name="사각형: 둥근 모서리 316">
              <a:extLst>
                <a:ext uri="{FF2B5EF4-FFF2-40B4-BE49-F238E27FC236}">
                  <a16:creationId xmlns:a16="http://schemas.microsoft.com/office/drawing/2014/main" id="{7C8A9F0E-203D-45F6-BDE0-7A479F2E85CF}"/>
                </a:ext>
              </a:extLst>
            </p:cNvPr>
            <p:cNvSpPr/>
            <p:nvPr/>
          </p:nvSpPr>
          <p:spPr>
            <a:xfrm>
              <a:off x="6364353" y="6142847"/>
              <a:ext cx="326662" cy="312061"/>
            </a:xfrm>
            <a:prstGeom prst="roundRect">
              <a:avLst/>
            </a:prstGeom>
            <a:solidFill>
              <a:srgbClr val="7D4B25"/>
            </a:solidFill>
            <a:ln w="38100">
              <a:solidFill>
                <a:srgbClr val="35201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X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147552" y="4424392"/>
              <a:ext cx="2752390" cy="45719"/>
            </a:xfrm>
            <a:prstGeom prst="rect">
              <a:avLst/>
            </a:prstGeom>
            <a:solidFill>
              <a:srgbClr val="774E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5993137" y="5789542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FF00"/>
                  </a:solidFill>
                </a:rPr>
                <a:t>10%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5477134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0</a:t>
              </a:r>
              <a:r>
                <a:rPr lang="en-US" altLang="ko-KR" sz="700" b="1" dirty="0" smtClean="0">
                  <a:solidFill>
                    <a:srgbClr val="FFFF00"/>
                  </a:solidFill>
                </a:rPr>
                <a:t>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5164727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FF00"/>
                  </a:solidFill>
                </a:rPr>
                <a:t>1%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06763" y="4539913"/>
              <a:ext cx="33855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FFFF00"/>
                  </a:solidFill>
                </a:rPr>
                <a:t>250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018785" y="4852320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FF00"/>
                  </a:solidFill>
                </a:rPr>
                <a:t>0%</a:t>
              </a:r>
              <a:endParaRPr lang="ko-KR" altLang="en-US" sz="700" b="1" dirty="0">
                <a:solidFill>
                  <a:srgbClr val="FFFF00"/>
                </a:solidFill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5181297" y="2927714"/>
              <a:ext cx="562165" cy="8567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104986" y="2842787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5972385" y="2337535"/>
              <a:ext cx="1127341" cy="15481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879354" y="2267858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5110226" y="4051429"/>
              <a:ext cx="2841043" cy="20838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579299D8-9BD2-432B-9148-3DEBAAB23F16}"/>
                </a:ext>
              </a:extLst>
            </p:cNvPr>
            <p:cNvSpPr/>
            <p:nvPr/>
          </p:nvSpPr>
          <p:spPr>
            <a:xfrm>
              <a:off x="5012342" y="3973112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3</a:t>
              </a:r>
              <a:endParaRPr lang="ko-KR" altLang="en-US" sz="1100" dirty="0"/>
            </a:p>
          </p:txBody>
        </p:sp>
        <p:pic>
          <p:nvPicPr>
            <p:cNvPr id="194" name="그림 193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95" t="75055" r="14632" b="460"/>
            <a:stretch/>
          </p:blipFill>
          <p:spPr>
            <a:xfrm rot="2380326" flipH="1">
              <a:off x="5365556" y="2928813"/>
              <a:ext cx="166881" cy="561831"/>
            </a:xfrm>
            <a:prstGeom prst="rect">
              <a:avLst/>
            </a:prstGeom>
          </p:spPr>
        </p:pic>
        <p:pic>
          <p:nvPicPr>
            <p:cNvPr id="195" name="그림 194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95" t="75055" r="14632" b="460"/>
            <a:stretch/>
          </p:blipFill>
          <p:spPr>
            <a:xfrm rot="2380326" flipH="1">
              <a:off x="6627128" y="3289113"/>
              <a:ext cx="166881" cy="561831"/>
            </a:xfrm>
            <a:prstGeom prst="rect">
              <a:avLst/>
            </a:prstGeom>
          </p:spPr>
        </p:pic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4539913"/>
              <a:ext cx="87716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5DE33D"/>
                  </a:solidFill>
                </a:rPr>
                <a:t>치명타 확률 증가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5164727"/>
              <a:ext cx="78739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 smtClean="0">
                  <a:solidFill>
                    <a:srgbClr val="5DE33D"/>
                  </a:solidFill>
                </a:rPr>
                <a:t>무기 가격 감소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6530959" y="4852320"/>
              <a:ext cx="108876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00" b="1" dirty="0">
                  <a:solidFill>
                    <a:srgbClr val="5DE33D"/>
                  </a:solidFill>
                </a:rPr>
                <a:t>훈련 보상 획득량 증가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34928" y="5164727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5DE33D"/>
                  </a:solidFill>
                </a:rPr>
                <a:t>1</a:t>
              </a:r>
              <a:r>
                <a:rPr lang="en-US" altLang="ko-KR" sz="700" b="1" dirty="0" smtClean="0">
                  <a:solidFill>
                    <a:srgbClr val="5DE33D"/>
                  </a:solidFill>
                </a:rPr>
                <a:t>5%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22906" y="4539913"/>
              <a:ext cx="3145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>
                  <a:solidFill>
                    <a:srgbClr val="5DE33D"/>
                  </a:solidFill>
                </a:rPr>
                <a:t>1</a:t>
              </a:r>
              <a:r>
                <a:rPr lang="en-US" altLang="ko-KR" sz="700" b="1" dirty="0" smtClean="0">
                  <a:solidFill>
                    <a:srgbClr val="5DE33D"/>
                  </a:solidFill>
                </a:rPr>
                <a:t>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7534928" y="4852320"/>
              <a:ext cx="36580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5DE33D"/>
                  </a:solidFill>
                </a:rPr>
                <a:t>10%</a:t>
              </a:r>
              <a:endParaRPr lang="ko-KR" altLang="en-US" sz="700" b="1" dirty="0">
                <a:solidFill>
                  <a:srgbClr val="5DE33D"/>
                </a:solidFill>
              </a:endParaRPr>
            </a:p>
          </p:txBody>
        </p:sp>
      </p:grpSp>
      <p:pic>
        <p:nvPicPr>
          <p:cNvPr id="281" name="그림 280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2419048" flipH="1">
            <a:off x="1939880" y="2851433"/>
            <a:ext cx="129976" cy="458540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1434366" y="3052737"/>
            <a:ext cx="89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Touch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95" y="3076954"/>
            <a:ext cx="501320" cy="190587"/>
          </a:xfrm>
          <a:prstGeom prst="rect">
            <a:avLst/>
          </a:prstGeom>
        </p:spPr>
      </p:pic>
      <p:pic>
        <p:nvPicPr>
          <p:cNvPr id="282" name="그림 28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474" y="3076954"/>
            <a:ext cx="501320" cy="190587"/>
          </a:xfrm>
          <a:prstGeom prst="rect">
            <a:avLst/>
          </a:prstGeom>
        </p:spPr>
      </p:pic>
      <p:sp>
        <p:nvSpPr>
          <p:cNvPr id="284" name="TextBox 283"/>
          <p:cNvSpPr txBox="1"/>
          <p:nvPr/>
        </p:nvSpPr>
        <p:spPr>
          <a:xfrm>
            <a:off x="5160817" y="3063453"/>
            <a:ext cx="815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chemeClr val="bg1"/>
                </a:solidFill>
              </a:rPr>
              <a:t>곡도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285" name="그림 284"/>
          <p:cNvPicPr>
            <a:picLocks noChangeAspect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45054" r="13154" b="9009"/>
          <a:stretch/>
        </p:blipFill>
        <p:spPr>
          <a:xfrm>
            <a:off x="7523542" y="2544588"/>
            <a:ext cx="355183" cy="334692"/>
          </a:xfrm>
          <a:prstGeom prst="rect">
            <a:avLst/>
          </a:prstGeom>
          <a:noFill/>
        </p:spPr>
      </p:pic>
      <p:sp>
        <p:nvSpPr>
          <p:cNvPr id="286" name="TextBox 285"/>
          <p:cNvSpPr txBox="1"/>
          <p:nvPr/>
        </p:nvSpPr>
        <p:spPr>
          <a:xfrm>
            <a:off x="7291557" y="2615624"/>
            <a:ext cx="8154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</a:rPr>
              <a:t>Reference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287" name="그림 286"/>
          <p:cNvPicPr>
            <a:picLocks noChangeAspect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45054" r="13154" b="9009"/>
          <a:stretch/>
        </p:blipFill>
        <p:spPr>
          <a:xfrm>
            <a:off x="8963952" y="4791705"/>
            <a:ext cx="355183" cy="334692"/>
          </a:xfrm>
          <a:prstGeom prst="rect">
            <a:avLst/>
          </a:prstGeom>
          <a:noFill/>
        </p:spPr>
      </p:pic>
      <p:sp>
        <p:nvSpPr>
          <p:cNvPr id="288" name="TextBox 287"/>
          <p:cNvSpPr txBox="1"/>
          <p:nvPr/>
        </p:nvSpPr>
        <p:spPr>
          <a:xfrm>
            <a:off x="8738225" y="5112567"/>
            <a:ext cx="815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/>
              <a:t>Reference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7920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91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그림 287">
            <a:extLst>
              <a:ext uri="{FF2B5EF4-FFF2-40B4-BE49-F238E27FC236}">
                <a16:creationId xmlns:a16="http://schemas.microsoft.com/office/drawing/2014/main" id="{F1AD62CC-D1C3-443B-8AF2-4FC585BC36C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5534605"/>
            <a:ext cx="687815" cy="687815"/>
          </a:xfrm>
          <a:prstGeom prst="rect">
            <a:avLst/>
          </a:prstGeom>
        </p:spPr>
      </p:pic>
      <p:pic>
        <p:nvPicPr>
          <p:cNvPr id="289" name="그림 288">
            <a:extLst>
              <a:ext uri="{FF2B5EF4-FFF2-40B4-BE49-F238E27FC236}">
                <a16:creationId xmlns:a16="http://schemas.microsoft.com/office/drawing/2014/main" id="{A37C8D3F-50B9-4F21-BFF8-EE6B290862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5534605"/>
            <a:ext cx="687815" cy="687815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9EEC03D9-C6A6-49F9-B4E1-0BF19EA6BF9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5534605"/>
            <a:ext cx="687815" cy="687815"/>
          </a:xfrm>
          <a:prstGeom prst="rect">
            <a:avLst/>
          </a:prstGeom>
        </p:spPr>
      </p:pic>
      <p:pic>
        <p:nvPicPr>
          <p:cNvPr id="291" name="그림 290">
            <a:extLst>
              <a:ext uri="{FF2B5EF4-FFF2-40B4-BE49-F238E27FC236}">
                <a16:creationId xmlns:a16="http://schemas.microsoft.com/office/drawing/2014/main" id="{86E764C5-3650-4FD6-A5CA-61D39CCBB57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5534605"/>
            <a:ext cx="687815" cy="687815"/>
          </a:xfrm>
          <a:prstGeom prst="rect">
            <a:avLst/>
          </a:prstGeom>
        </p:spPr>
      </p:pic>
      <p:pic>
        <p:nvPicPr>
          <p:cNvPr id="287" name="그림 286">
            <a:extLst>
              <a:ext uri="{FF2B5EF4-FFF2-40B4-BE49-F238E27FC236}">
                <a16:creationId xmlns:a16="http://schemas.microsoft.com/office/drawing/2014/main" id="{067EE41E-BE80-4DE6-A5D0-CF58CBFD344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191" y="4354771"/>
            <a:ext cx="687815" cy="687815"/>
          </a:xfrm>
          <a:prstGeom prst="rect">
            <a:avLst/>
          </a:prstGeom>
        </p:spPr>
      </p:pic>
      <p:pic>
        <p:nvPicPr>
          <p:cNvPr id="286" name="그림 285">
            <a:extLst>
              <a:ext uri="{FF2B5EF4-FFF2-40B4-BE49-F238E27FC236}">
                <a16:creationId xmlns:a16="http://schemas.microsoft.com/office/drawing/2014/main" id="{D56FE59E-47F2-4178-84EA-1852C718688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4354771"/>
            <a:ext cx="687815" cy="687815"/>
          </a:xfrm>
          <a:prstGeom prst="rect">
            <a:avLst/>
          </a:prstGeom>
        </p:spPr>
      </p:pic>
      <p:pic>
        <p:nvPicPr>
          <p:cNvPr id="285" name="그림 284">
            <a:extLst>
              <a:ext uri="{FF2B5EF4-FFF2-40B4-BE49-F238E27FC236}">
                <a16:creationId xmlns:a16="http://schemas.microsoft.com/office/drawing/2014/main" id="{F11B2D52-B5CC-4C2D-80DB-E24A437842F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553" y="4354771"/>
            <a:ext cx="687815" cy="687815"/>
          </a:xfrm>
          <a:prstGeom prst="rect">
            <a:avLst/>
          </a:prstGeom>
        </p:spPr>
      </p:pic>
      <p:pic>
        <p:nvPicPr>
          <p:cNvPr id="284" name="그림 283">
            <a:extLst>
              <a:ext uri="{FF2B5EF4-FFF2-40B4-BE49-F238E27FC236}">
                <a16:creationId xmlns:a16="http://schemas.microsoft.com/office/drawing/2014/main" id="{48D04F19-1E75-4E2E-B24E-802467B5AEF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73" y="4354771"/>
            <a:ext cx="687815" cy="687815"/>
          </a:xfrm>
          <a:prstGeom prst="rect">
            <a:avLst/>
          </a:prstGeom>
        </p:spPr>
      </p:pic>
      <p:sp>
        <p:nvSpPr>
          <p:cNvPr id="136" name="직사각형 135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[</a:t>
            </a:r>
            <a:r>
              <a:rPr lang="ko-KR" altLang="en-US" sz="1400" b="1" dirty="0">
                <a:solidFill>
                  <a:schemeClr val="accent1"/>
                </a:solidFill>
              </a:rPr>
              <a:t>무기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세로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무기 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무기의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레벨업마다 </a:t>
            </a:r>
            <a:r>
              <a:rPr lang="en-US" altLang="ko-KR" sz="1200" dirty="0"/>
              <a:t>1</a:t>
            </a:r>
            <a:r>
              <a:rPr lang="ko-KR" altLang="en-US" sz="1200" dirty="0"/>
              <a:t>칸 씩 추가</a:t>
            </a:r>
            <a:endParaRPr lang="en-US" altLang="ko-KR" sz="1200" dirty="0"/>
          </a:p>
          <a:p>
            <a:r>
              <a:rPr lang="ko-KR" altLang="en-US" sz="1200" u="sng" dirty="0"/>
              <a:t>최대레벨 도달 시 </a:t>
            </a:r>
            <a:r>
              <a:rPr lang="en-US" altLang="ko-KR" sz="1200" b="1" u="sng" dirty="0"/>
              <a:t>“</a:t>
            </a:r>
            <a:r>
              <a:rPr lang="ko-KR" altLang="en-US" sz="1200" b="1" u="sng" dirty="0"/>
              <a:t>완료</a:t>
            </a:r>
            <a:r>
              <a:rPr lang="en-US" altLang="ko-KR" sz="1200" b="1" u="sng" dirty="0"/>
              <a:t>“ </a:t>
            </a:r>
            <a:r>
              <a:rPr lang="ko-KR" altLang="en-US" sz="1200" u="sng" dirty="0"/>
              <a:t>표시</a:t>
            </a:r>
            <a:endParaRPr lang="en-US" altLang="ko-KR" sz="1200" u="sng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현재 무기의 공격력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레벨 업 버튼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레벨업이 가능한 재화가 모이면 </a:t>
            </a:r>
            <a:r>
              <a:rPr lang="en-US" altLang="ko-KR" sz="1200" b="1" dirty="0"/>
              <a:t>LV</a:t>
            </a:r>
            <a:r>
              <a:rPr lang="ko-KR" altLang="en-US" sz="1200" b="1" dirty="0"/>
              <a:t>↑ 아이콘이 표시</a:t>
            </a:r>
            <a:r>
              <a:rPr lang="ko-KR" altLang="en-US" sz="1200" dirty="0"/>
              <a:t>됨 </a:t>
            </a:r>
            <a:r>
              <a:rPr lang="en-US" altLang="ko-KR" sz="1200" b="1" dirty="0"/>
              <a:t>(75x50 </a:t>
            </a:r>
            <a:r>
              <a:rPr lang="ko-KR" altLang="en-US" sz="1200" b="1" dirty="0"/>
              <a:t>픽셀</a:t>
            </a:r>
            <a:r>
              <a:rPr lang="en-US" altLang="ko-KR" sz="1200" b="1" dirty="0" smtClean="0"/>
              <a:t>)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공통 버튼 표기 규칙 및 팝업 규칙을 따름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/>
              <a:t>5) </a:t>
            </a:r>
            <a:r>
              <a:rPr lang="ko-KR" altLang="en-US" sz="1400" b="1" dirty="0"/>
              <a:t>▶ 데이터베이스 추후 예정</a:t>
            </a:r>
            <a:endParaRPr lang="en-US" altLang="ko-KR" sz="1400" b="1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43" name="직선 연결선 14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무기</a:t>
            </a:r>
          </a:p>
        </p:txBody>
      </p:sp>
      <p:pic>
        <p:nvPicPr>
          <p:cNvPr id="248" name="그림 24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569493" flipH="1">
            <a:off x="5008147" y="4375255"/>
            <a:ext cx="333932" cy="683181"/>
          </a:xfrm>
          <a:prstGeom prst="rect">
            <a:avLst/>
          </a:prstGeom>
        </p:spPr>
      </p:pic>
      <p:pic>
        <p:nvPicPr>
          <p:cNvPr id="263" name="그림 26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9018873">
            <a:off x="5880078" y="4355946"/>
            <a:ext cx="263245" cy="658114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28787">
            <a:off x="6742034" y="4391298"/>
            <a:ext cx="197676" cy="612794"/>
          </a:xfrm>
          <a:prstGeom prst="rect">
            <a:avLst/>
          </a:prstGeom>
        </p:spPr>
      </p:pic>
      <p:pic>
        <p:nvPicPr>
          <p:cNvPr id="265" name="그림 26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7597786" y="4359560"/>
            <a:ext cx="205441" cy="67271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5" t="43755" r="46525" b="41356"/>
          <a:stretch/>
        </p:blipFill>
        <p:spPr>
          <a:xfrm rot="18645950" flipH="1">
            <a:off x="5055675" y="5535632"/>
            <a:ext cx="230565" cy="6865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7" t="42778" r="51444" b="41111"/>
          <a:stretch/>
        </p:blipFill>
        <p:spPr>
          <a:xfrm rot="18819188" flipH="1">
            <a:off x="5902720" y="5542766"/>
            <a:ext cx="245738" cy="67230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3" t="43445" r="71572" b="41666"/>
          <a:stretch/>
        </p:blipFill>
        <p:spPr>
          <a:xfrm rot="18968331">
            <a:off x="6679750" y="5604572"/>
            <a:ext cx="335594" cy="59170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39444" r="79667" b="41555"/>
          <a:stretch/>
        </p:blipFill>
        <p:spPr>
          <a:xfrm rot="18620600">
            <a:off x="7569348" y="5555572"/>
            <a:ext cx="322680" cy="613092"/>
          </a:xfrm>
          <a:prstGeom prst="rect">
            <a:avLst/>
          </a:prstGeom>
        </p:spPr>
      </p:pic>
      <p:sp>
        <p:nvSpPr>
          <p:cNvPr id="266" name="TextBox 265"/>
          <p:cNvSpPr txBox="1"/>
          <p:nvPr/>
        </p:nvSpPr>
        <p:spPr>
          <a:xfrm>
            <a:off x="5036879" y="49922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67" name="TextBox 266"/>
          <p:cNvSpPr txBox="1"/>
          <p:nvPr/>
        </p:nvSpPr>
        <p:spPr>
          <a:xfrm>
            <a:off x="5897635" y="49922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8" name="TextBox 267"/>
          <p:cNvSpPr txBox="1"/>
          <p:nvPr/>
        </p:nvSpPr>
        <p:spPr>
          <a:xfrm>
            <a:off x="6706794" y="49922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69" name="TextBox 268"/>
          <p:cNvSpPr txBox="1"/>
          <p:nvPr/>
        </p:nvSpPr>
        <p:spPr>
          <a:xfrm>
            <a:off x="7566428" y="499229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70" name="TextBox 269"/>
          <p:cNvSpPr txBox="1"/>
          <p:nvPr/>
        </p:nvSpPr>
        <p:spPr>
          <a:xfrm>
            <a:off x="7562272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8</a:t>
            </a:r>
            <a:endParaRPr lang="ko-KR" altLang="en-US" b="1" dirty="0"/>
          </a:p>
        </p:txBody>
      </p:sp>
      <p:sp>
        <p:nvSpPr>
          <p:cNvPr id="271" name="TextBox 270"/>
          <p:cNvSpPr txBox="1"/>
          <p:nvPr/>
        </p:nvSpPr>
        <p:spPr>
          <a:xfrm>
            <a:off x="6709313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7</a:t>
            </a:r>
            <a:endParaRPr lang="ko-KR" altLang="en-US" b="1" dirty="0"/>
          </a:p>
        </p:txBody>
      </p:sp>
      <p:sp>
        <p:nvSpPr>
          <p:cNvPr id="272" name="TextBox 271"/>
          <p:cNvSpPr txBox="1"/>
          <p:nvPr/>
        </p:nvSpPr>
        <p:spPr>
          <a:xfrm>
            <a:off x="5894973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73" name="TextBox 272"/>
          <p:cNvSpPr txBox="1"/>
          <p:nvPr/>
        </p:nvSpPr>
        <p:spPr>
          <a:xfrm>
            <a:off x="5036879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</a:t>
            </a:r>
            <a:endParaRPr lang="ko-KR" altLang="en-US" b="1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A58AD7E-6017-4ADF-80AB-B6D1C5631F9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96" b="50318"/>
          <a:stretch/>
        </p:blipFill>
        <p:spPr>
          <a:xfrm>
            <a:off x="4512656" y="1867876"/>
            <a:ext cx="3909893" cy="755461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7ED024ED-6AE9-45F5-9D1C-FD8BCB14E5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8778936">
            <a:off x="4740321" y="1918741"/>
            <a:ext cx="243694" cy="609236"/>
          </a:xfrm>
          <a:prstGeom prst="rect">
            <a:avLst/>
          </a:prstGeom>
        </p:spPr>
      </p:pic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2C65E61B-ED1F-45C4-BA78-9967213B0E12}"/>
              </a:ext>
            </a:extLst>
          </p:cNvPr>
          <p:cNvSpPr/>
          <p:nvPr/>
        </p:nvSpPr>
        <p:spPr>
          <a:xfrm>
            <a:off x="7605789" y="1867875"/>
            <a:ext cx="860341" cy="67149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5F7C8712-A9A8-4578-9006-638D50A69D78}"/>
              </a:ext>
            </a:extLst>
          </p:cNvPr>
          <p:cNvSpPr/>
          <p:nvPr/>
        </p:nvSpPr>
        <p:spPr>
          <a:xfrm>
            <a:off x="4495971" y="1882096"/>
            <a:ext cx="721163" cy="737777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CFF6B945-220E-4E72-BEAC-C83B8A28DE25}"/>
              </a:ext>
            </a:extLst>
          </p:cNvPr>
          <p:cNvSpPr/>
          <p:nvPr/>
        </p:nvSpPr>
        <p:spPr>
          <a:xfrm>
            <a:off x="7533522" y="1727764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00521968-C13D-4438-B65C-F41DD4FD59A0}"/>
              </a:ext>
            </a:extLst>
          </p:cNvPr>
          <p:cNvSpPr/>
          <p:nvPr/>
        </p:nvSpPr>
        <p:spPr>
          <a:xfrm>
            <a:off x="4389046" y="1746834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8" name="L 도형 37">
            <a:extLst>
              <a:ext uri="{FF2B5EF4-FFF2-40B4-BE49-F238E27FC236}">
                <a16:creationId xmlns:a16="http://schemas.microsoft.com/office/drawing/2014/main" id="{D9D96025-6E12-4C82-9535-A78D2B29B06E}"/>
              </a:ext>
            </a:extLst>
          </p:cNvPr>
          <p:cNvSpPr/>
          <p:nvPr/>
        </p:nvSpPr>
        <p:spPr>
          <a:xfrm>
            <a:off x="5355147" y="1957800"/>
            <a:ext cx="2173226" cy="581571"/>
          </a:xfrm>
          <a:prstGeom prst="corner">
            <a:avLst>
              <a:gd name="adj1" fmla="val 35259"/>
              <a:gd name="adj2" fmla="val 203134"/>
            </a:avLst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86451F4-3B9E-44DB-BA61-86A59E3C0143}"/>
              </a:ext>
            </a:extLst>
          </p:cNvPr>
          <p:cNvSpPr/>
          <p:nvPr/>
        </p:nvSpPr>
        <p:spPr>
          <a:xfrm>
            <a:off x="6679100" y="1933671"/>
            <a:ext cx="769993" cy="328518"/>
          </a:xfrm>
          <a:prstGeom prst="rect">
            <a:avLst/>
          </a:pr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F43892B9-47C1-4E67-A3AD-CD9E83F703A0}"/>
              </a:ext>
            </a:extLst>
          </p:cNvPr>
          <p:cNvSpPr/>
          <p:nvPr/>
        </p:nvSpPr>
        <p:spPr>
          <a:xfrm>
            <a:off x="6576768" y="1784819"/>
            <a:ext cx="194027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06679960-A19C-49CB-9388-4F65D44116C8}"/>
              </a:ext>
            </a:extLst>
          </p:cNvPr>
          <p:cNvSpPr/>
          <p:nvPr/>
        </p:nvSpPr>
        <p:spPr>
          <a:xfrm>
            <a:off x="5241087" y="1827957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04" name="그룹 103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05" name="그림 10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9" y="3452467"/>
            <a:ext cx="3025468" cy="364176"/>
          </a:xfrm>
          <a:prstGeom prst="rect">
            <a:avLst/>
          </a:prstGeom>
        </p:spPr>
      </p:pic>
      <p:grpSp>
        <p:nvGrpSpPr>
          <p:cNvPr id="111" name="그룹 110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12" name="그림 11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8" y="6015358"/>
            <a:ext cx="3026215" cy="42003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875943" y="3856517"/>
            <a:ext cx="2833696" cy="2012255"/>
            <a:chOff x="1081091" y="3647480"/>
            <a:chExt cx="2581405" cy="201225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D0D317E-9636-4E9C-B412-5ADE3F42E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091" y="3647480"/>
              <a:ext cx="2581405" cy="201225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97" t="82962" r="81115" b="68"/>
            <a:stretch/>
          </p:blipFill>
          <p:spPr>
            <a:xfrm rot="18778936">
              <a:off x="1233152" y="4205260"/>
              <a:ext cx="150773" cy="376933"/>
            </a:xfrm>
            <a:prstGeom prst="rect">
              <a:avLst/>
            </a:prstGeom>
          </p:spPr>
        </p:pic>
        <p:pic>
          <p:nvPicPr>
            <p:cNvPr id="242" name="그림 24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18990861" flipH="1">
              <a:off x="1230848" y="3701338"/>
              <a:ext cx="175623" cy="359302"/>
            </a:xfrm>
            <a:prstGeom prst="rect">
              <a:avLst/>
            </a:prstGeom>
          </p:spPr>
        </p:pic>
        <p:pic>
          <p:nvPicPr>
            <p:cNvPr id="243" name="그림 242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44813">
              <a:off x="1263992" y="4747544"/>
              <a:ext cx="100663" cy="31205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28" t="38303" r="33890" b="41455"/>
            <a:stretch/>
          </p:blipFill>
          <p:spPr>
            <a:xfrm rot="18841422">
              <a:off x="1262705" y="5249763"/>
              <a:ext cx="111004" cy="363483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1352513" y="6015357"/>
            <a:ext cx="628687" cy="419619"/>
            <a:chOff x="1352513" y="6015357"/>
            <a:chExt cx="628687" cy="41961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13" y="6015357"/>
              <a:ext cx="628687" cy="41961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2" cstate="hq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548" y="6092751"/>
              <a:ext cx="355542" cy="320959"/>
            </a:xfrm>
            <a:prstGeom prst="rect">
              <a:avLst/>
            </a:prstGeom>
          </p:spPr>
        </p:pic>
      </p:grpSp>
      <p:sp>
        <p:nvSpPr>
          <p:cNvPr id="129" name="위쪽/아래쪽 화살표 128"/>
          <p:cNvSpPr/>
          <p:nvPr/>
        </p:nvSpPr>
        <p:spPr>
          <a:xfrm>
            <a:off x="3623428" y="3878018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3503" y="3341915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3431" y="3505096"/>
            <a:ext cx="3035079" cy="24802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135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그림 262">
            <a:extLst>
              <a:ext uri="{FF2B5EF4-FFF2-40B4-BE49-F238E27FC236}">
                <a16:creationId xmlns:a16="http://schemas.microsoft.com/office/drawing/2014/main" id="{0346E3C1-3786-4ACC-8879-3EBAB55678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7"/>
          <a:stretch/>
        </p:blipFill>
        <p:spPr>
          <a:xfrm>
            <a:off x="4768843" y="2588124"/>
            <a:ext cx="3030361" cy="2795791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97134612-1E96-4B4C-AA3D-AEA646C578C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8606" y="2800313"/>
            <a:ext cx="2695440" cy="2320958"/>
          </a:xfrm>
          <a:prstGeom prst="rect">
            <a:avLst/>
          </a:prstGeom>
        </p:spPr>
      </p:pic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07104"/>
            <a:ext cx="3548332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</a:rPr>
              <a:t>A) [</a:t>
            </a:r>
            <a:r>
              <a:rPr lang="ko-KR" altLang="en-US" sz="1200" b="1" dirty="0">
                <a:solidFill>
                  <a:schemeClr val="accent1"/>
                </a:solidFill>
              </a:rPr>
              <a:t>보물</a:t>
            </a:r>
            <a:r>
              <a:rPr lang="en-US" altLang="ko-KR" sz="1200" b="1" dirty="0">
                <a:solidFill>
                  <a:schemeClr val="accent1"/>
                </a:solidFill>
              </a:rPr>
              <a:t>] </a:t>
            </a:r>
            <a:r>
              <a:rPr lang="ko-KR" altLang="en-US" sz="1200" b="1" dirty="0">
                <a:solidFill>
                  <a:schemeClr val="accent1"/>
                </a:solidFill>
              </a:rPr>
              <a:t>목록 메뉴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상하 </a:t>
            </a:r>
            <a:r>
              <a:rPr lang="en-US" altLang="ko-KR" sz="1100" dirty="0"/>
              <a:t>Scroll</a:t>
            </a:r>
            <a:r>
              <a:rPr lang="ko-KR" altLang="en-US" sz="1100" dirty="0"/>
              <a:t>로 이동 </a:t>
            </a:r>
            <a:r>
              <a:rPr lang="en-US" altLang="ko-KR" sz="1100" dirty="0"/>
              <a:t>(</a:t>
            </a:r>
            <a:r>
              <a:rPr lang="ko-KR" altLang="en-US" sz="1100" dirty="0"/>
              <a:t>터치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/>
              <a:t>개까지 세로 정렬 </a:t>
            </a:r>
            <a:r>
              <a:rPr lang="en-US" altLang="ko-KR" sz="1100" dirty="0"/>
              <a:t>(Default)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보물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썸네일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b="1" dirty="0"/>
              <a:t>(125 x 125)</a:t>
            </a:r>
            <a:r>
              <a:rPr lang="ko-KR" altLang="en-US" sz="1100" b="1" dirty="0"/>
              <a:t> 픽셀</a:t>
            </a:r>
            <a:r>
              <a:rPr lang="ko-KR" altLang="en-US" sz="1100" dirty="0"/>
              <a:t> 크기로 배치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이름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현재 레벨과 최대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레벨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최대 레벨 </a:t>
            </a:r>
            <a:r>
              <a:rPr lang="en-US" altLang="ko-KR" sz="1100" dirty="0"/>
              <a:t>: 100</a:t>
            </a:r>
          </a:p>
          <a:p>
            <a:r>
              <a:rPr lang="ko-KR" altLang="en-US" sz="1100" dirty="0"/>
              <a:t>최대 레벨 도달 시 버튼에 </a:t>
            </a:r>
            <a:r>
              <a:rPr lang="en-US" altLang="ko-KR" sz="1100" dirty="0"/>
              <a:t>MAX </a:t>
            </a:r>
            <a:r>
              <a:rPr lang="ko-KR" altLang="en-US" sz="1100" dirty="0"/>
              <a:t>표기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효과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적용되고 있는 효과는 </a:t>
            </a:r>
            <a:r>
              <a:rPr lang="ko-KR" altLang="en-US" sz="1100" b="1" dirty="0">
                <a:solidFill>
                  <a:schemeClr val="accent6"/>
                </a:solidFill>
              </a:rPr>
              <a:t>초록색</a:t>
            </a:r>
            <a:r>
              <a:rPr lang="ko-KR" altLang="en-US" sz="1100" dirty="0"/>
              <a:t>으로 표시</a:t>
            </a:r>
            <a:endParaRPr lang="en-US" altLang="ko-KR" sz="1100" dirty="0"/>
          </a:p>
          <a:p>
            <a:r>
              <a:rPr lang="en-US" altLang="ko-KR" sz="1400" dirty="0"/>
              <a:t>   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구매 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000" b="1" dirty="0" smtClean="0"/>
              <a:t>지식 아이콘 크기 </a:t>
            </a:r>
            <a:r>
              <a:rPr lang="en-US" altLang="ko-KR" sz="1000" b="1" dirty="0" smtClean="0"/>
              <a:t>: 50x50 </a:t>
            </a:r>
            <a:r>
              <a:rPr lang="ko-KR" altLang="en-US" sz="1000" b="1" dirty="0" smtClean="0"/>
              <a:t>픽셀 </a:t>
            </a:r>
            <a:r>
              <a:rPr lang="en-US" altLang="ko-KR" sz="1000" b="1" dirty="0" smtClean="0"/>
              <a:t>, </a:t>
            </a:r>
            <a:r>
              <a:rPr lang="ko-KR" altLang="en-US" sz="1000" b="1" dirty="0" smtClean="0"/>
              <a:t>가운데 맞춤</a:t>
            </a:r>
            <a:endParaRPr lang="en-US" altLang="ko-KR" sz="1000" b="1" dirty="0" smtClean="0"/>
          </a:p>
          <a:p>
            <a:endParaRPr lang="en-US" altLang="ko-KR" sz="10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공통 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버튼 표기 규칙 및 팝업 규칙을 따름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5) </a:t>
            </a:r>
            <a:r>
              <a:rPr lang="ko-KR" altLang="en-US" sz="1200" b="1" dirty="0">
                <a:solidFill>
                  <a:srgbClr val="FF0000"/>
                </a:solidFill>
              </a:rPr>
              <a:t>일반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터치 시</a:t>
            </a:r>
            <a:r>
              <a:rPr lang="en-US" altLang="ko-KR" sz="1000" b="1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이동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100" b="1" dirty="0"/>
              <a:t>Default : </a:t>
            </a:r>
            <a:r>
              <a:rPr lang="ko-KR" altLang="en-US" sz="1100" b="1" dirty="0"/>
              <a:t>일반 버튼</a:t>
            </a:r>
            <a:r>
              <a:rPr lang="en-US" altLang="ko-KR" sz="1100" dirty="0"/>
              <a:t>, </a:t>
            </a:r>
            <a:r>
              <a:rPr lang="ko-KR" altLang="en-US" sz="1100" dirty="0"/>
              <a:t>버튼 터치 시 눌린 효과</a:t>
            </a:r>
            <a:endParaRPr lang="en-US" altLang="ko-KR" sz="11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6) </a:t>
            </a:r>
            <a:r>
              <a:rPr lang="ko-KR" altLang="en-US" sz="1200" b="1" dirty="0">
                <a:solidFill>
                  <a:srgbClr val="FF0000"/>
                </a:solidFill>
              </a:rPr>
              <a:t>스페셜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터치 시</a:t>
            </a:r>
            <a:r>
              <a:rPr lang="en-US" altLang="ko-KR" sz="1000" b="1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버튼 터치 시 눌린 효과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7) </a:t>
            </a:r>
            <a:r>
              <a:rPr lang="ko-KR" altLang="en-US" sz="1200" b="1" dirty="0">
                <a:solidFill>
                  <a:srgbClr val="FF0000"/>
                </a:solidFill>
              </a:rPr>
              <a:t>스페셜 보물의 보유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유무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스페셜 </a:t>
            </a:r>
            <a:r>
              <a:rPr lang="ko-KR" altLang="en-US" sz="1100" dirty="0"/>
              <a:t>보물을 </a:t>
            </a:r>
            <a:r>
              <a:rPr lang="ko-KR" altLang="en-US" sz="1100" b="1" u="sng" dirty="0">
                <a:solidFill>
                  <a:srgbClr val="0070C0"/>
                </a:solidFill>
              </a:rPr>
              <a:t>보유중 </a:t>
            </a:r>
            <a:r>
              <a:rPr lang="ko-KR" altLang="en-US" sz="1100" dirty="0"/>
              <a:t>일시 버튼에 </a:t>
            </a:r>
            <a:r>
              <a:rPr lang="ko-KR" altLang="en-US" sz="1100" b="1" u="sng" dirty="0">
                <a:solidFill>
                  <a:srgbClr val="0070C0"/>
                </a:solidFill>
              </a:rPr>
              <a:t>획득 </a:t>
            </a:r>
            <a:r>
              <a:rPr lang="ko-KR" altLang="en-US" sz="1100" dirty="0" smtClean="0"/>
              <a:t>표기</a:t>
            </a:r>
            <a:endParaRPr lang="en-US" altLang="ko-KR" sz="1100" dirty="0" smtClean="0"/>
          </a:p>
          <a:p>
            <a:r>
              <a:rPr lang="ko-KR" altLang="en-US" sz="1100" dirty="0" smtClean="0"/>
              <a:t>스페셜 </a:t>
            </a:r>
            <a:r>
              <a:rPr lang="ko-KR" altLang="en-US" sz="1100" dirty="0"/>
              <a:t>보물 </a:t>
            </a:r>
            <a:r>
              <a:rPr lang="ko-KR" altLang="en-US" sz="1100" b="1" u="sng" dirty="0">
                <a:solidFill>
                  <a:srgbClr val="C00000"/>
                </a:solidFill>
              </a:rPr>
              <a:t>미보유시 </a:t>
            </a:r>
            <a:r>
              <a:rPr lang="ko-KR" altLang="en-US" sz="1100" dirty="0"/>
              <a:t>버튼에</a:t>
            </a:r>
            <a:r>
              <a:rPr lang="ko-KR" altLang="en-US" sz="1100" b="1" u="sng" dirty="0">
                <a:solidFill>
                  <a:srgbClr val="C00000"/>
                </a:solidFill>
              </a:rPr>
              <a:t> 미 획득 </a:t>
            </a:r>
            <a:r>
              <a:rPr lang="ko-KR" altLang="en-US" sz="1100" dirty="0" smtClean="0"/>
              <a:t>표기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8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 </a:t>
            </a: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</a:rPr>
              <a:t>데이터베이스 추후 예정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274" name="그림 2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4484" y="2560318"/>
            <a:ext cx="3044029" cy="386125"/>
          </a:xfrm>
          <a:prstGeom prst="rect">
            <a:avLst/>
          </a:prstGeom>
        </p:spPr>
      </p:pic>
      <p:sp>
        <p:nvSpPr>
          <p:cNvPr id="278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895998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8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5184752" y="2684897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</a:rPr>
              <a:t>일반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5131738" y="2641834"/>
            <a:ext cx="593765" cy="2458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5045183" y="251929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보물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6841791" y="2641834"/>
            <a:ext cx="593765" cy="2458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6748533" y="252101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88724" y="5743518"/>
            <a:ext cx="2871427" cy="656193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3" name="그림 22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43603" y="5809496"/>
            <a:ext cx="342679" cy="213831"/>
          </a:xfrm>
          <a:prstGeom prst="rect">
            <a:avLst/>
          </a:prstGeom>
        </p:spPr>
      </p:pic>
      <p:pic>
        <p:nvPicPr>
          <p:cNvPr id="262" name="그림 26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98" y="5731152"/>
            <a:ext cx="327579" cy="327579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423" y="5760299"/>
            <a:ext cx="327579" cy="306215"/>
          </a:xfrm>
          <a:prstGeom prst="rect">
            <a:avLst/>
          </a:prstGeom>
        </p:spPr>
      </p:pic>
      <p:pic>
        <p:nvPicPr>
          <p:cNvPr id="308" name="그림 30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7479" y="5731152"/>
            <a:ext cx="327579" cy="327579"/>
          </a:xfrm>
          <a:prstGeom prst="rect">
            <a:avLst/>
          </a:prstGeom>
        </p:spPr>
      </p:pic>
      <p:pic>
        <p:nvPicPr>
          <p:cNvPr id="310" name="그림 30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88" y="6029418"/>
            <a:ext cx="344443" cy="344443"/>
          </a:xfrm>
          <a:prstGeom prst="rect">
            <a:avLst/>
          </a:prstGeom>
        </p:spPr>
      </p:pic>
      <p:pic>
        <p:nvPicPr>
          <p:cNvPr id="312" name="그림 31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pic>
        <p:nvPicPr>
          <p:cNvPr id="318" name="그림 31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7" t="143" r="50208" b="85294"/>
          <a:stretch/>
        </p:blipFill>
        <p:spPr>
          <a:xfrm>
            <a:off x="5290084" y="6020610"/>
            <a:ext cx="360513" cy="343346"/>
          </a:xfrm>
          <a:prstGeom prst="rect">
            <a:avLst/>
          </a:prstGeom>
        </p:spPr>
      </p:pic>
      <p:pic>
        <p:nvPicPr>
          <p:cNvPr id="320" name="그림 31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7" t="14247" r="70476" b="71966"/>
          <a:stretch/>
        </p:blipFill>
        <p:spPr>
          <a:xfrm>
            <a:off x="5635276" y="6045384"/>
            <a:ext cx="359317" cy="354327"/>
          </a:xfrm>
          <a:prstGeom prst="rect">
            <a:avLst/>
          </a:prstGeom>
        </p:spPr>
      </p:pic>
      <p:pic>
        <p:nvPicPr>
          <p:cNvPr id="321" name="그림 320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525" y="6062053"/>
            <a:ext cx="276009" cy="314080"/>
          </a:xfrm>
          <a:prstGeom prst="rect">
            <a:avLst/>
          </a:prstGeom>
        </p:spPr>
      </p:pic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6375946" y="5891129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1E0F0C6A-7044-47FF-981F-B03F1FE46BA6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202" y="1389695"/>
            <a:ext cx="448476" cy="448476"/>
          </a:xfrm>
          <a:prstGeom prst="rect">
            <a:avLst/>
          </a:prstGeom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77EABDE6-8487-47ED-A786-5E3C58E5B16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3148" y="1396392"/>
            <a:ext cx="530417" cy="433977"/>
          </a:xfrm>
          <a:prstGeom prst="rect">
            <a:avLst/>
          </a:prstGeom>
        </p:spPr>
      </p:pic>
      <p:pic>
        <p:nvPicPr>
          <p:cNvPr id="248" name="그림 247">
            <a:extLst>
              <a:ext uri="{FF2B5EF4-FFF2-40B4-BE49-F238E27FC236}">
                <a16:creationId xmlns:a16="http://schemas.microsoft.com/office/drawing/2014/main" id="{4F3C05C5-363A-42F8-980B-9EA8D5EDB365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15" y="1399050"/>
            <a:ext cx="2002614" cy="426635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9E774360-CE97-4F15-BF59-4919B4DB2028}"/>
              </a:ext>
            </a:extLst>
          </p:cNvPr>
          <p:cNvSpPr txBox="1"/>
          <p:nvPr/>
        </p:nvSpPr>
        <p:spPr>
          <a:xfrm>
            <a:off x="5253121" y="1403507"/>
            <a:ext cx="867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엄마가 싸준 도시락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3D89A479-8C9B-453F-8457-3F34C7852745}"/>
              </a:ext>
            </a:extLst>
          </p:cNvPr>
          <p:cNvSpPr txBox="1"/>
          <p:nvPr/>
        </p:nvSpPr>
        <p:spPr>
          <a:xfrm>
            <a:off x="5263498" y="1526178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5 (MAX 100)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3D6F14FB-B751-4165-B209-0EA2F5495FF8}"/>
              </a:ext>
            </a:extLst>
          </p:cNvPr>
          <p:cNvSpPr txBox="1"/>
          <p:nvPr/>
        </p:nvSpPr>
        <p:spPr>
          <a:xfrm>
            <a:off x="7302597" y="1555718"/>
            <a:ext cx="4566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30C5053-87AD-48D4-98F6-E09B5CFA0E20}"/>
              </a:ext>
            </a:extLst>
          </p:cNvPr>
          <p:cNvSpPr txBox="1"/>
          <p:nvPr/>
        </p:nvSpPr>
        <p:spPr>
          <a:xfrm>
            <a:off x="7136028" y="1441136"/>
            <a:ext cx="56064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+ 5%</a:t>
            </a:r>
          </a:p>
        </p:txBody>
      </p:sp>
      <p:pic>
        <p:nvPicPr>
          <p:cNvPr id="257" name="그림 256">
            <a:extLst>
              <a:ext uri="{FF2B5EF4-FFF2-40B4-BE49-F238E27FC236}">
                <a16:creationId xmlns:a16="http://schemas.microsoft.com/office/drawing/2014/main" id="{6264D787-35BA-4A80-9A02-2F110A16EE6C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727" y="1581581"/>
            <a:ext cx="149237" cy="161062"/>
          </a:xfrm>
          <a:prstGeom prst="rect">
            <a:avLst/>
          </a:prstGeom>
        </p:spPr>
      </p:pic>
      <p:sp>
        <p:nvSpPr>
          <p:cNvPr id="259" name="TextBox 258">
            <a:extLst>
              <a:ext uri="{FF2B5EF4-FFF2-40B4-BE49-F238E27FC236}">
                <a16:creationId xmlns:a16="http://schemas.microsoft.com/office/drawing/2014/main" id="{F189A7C6-051C-4A64-B8DD-D36765D28176}"/>
              </a:ext>
            </a:extLst>
          </p:cNvPr>
          <p:cNvSpPr txBox="1"/>
          <p:nvPr/>
        </p:nvSpPr>
        <p:spPr>
          <a:xfrm>
            <a:off x="5253121" y="1648850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rgbClr val="85FF29"/>
                </a:solidFill>
                <a:latin typeface="+mj-ea"/>
                <a:ea typeface="+mj-ea"/>
              </a:rPr>
              <a:t>훈련 보상 획득량 증가 </a:t>
            </a:r>
            <a:r>
              <a:rPr lang="en-US" altLang="ko-KR" sz="600" b="1" dirty="0">
                <a:solidFill>
                  <a:srgbClr val="85FF29"/>
                </a:solidFill>
                <a:latin typeface="+mj-ea"/>
                <a:ea typeface="+mj-ea"/>
              </a:rPr>
              <a:t>25%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260" name="그림 259">
            <a:extLst>
              <a:ext uri="{FF2B5EF4-FFF2-40B4-BE49-F238E27FC236}">
                <a16:creationId xmlns:a16="http://schemas.microsoft.com/office/drawing/2014/main" id="{5006D6F1-722B-4C14-90C9-EEB578A1B8D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24983" y="1514506"/>
            <a:ext cx="321146" cy="200395"/>
          </a:xfrm>
          <a:prstGeom prst="rect">
            <a:avLst/>
          </a:prstGeom>
        </p:spPr>
      </p:pic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00875" y="1415992"/>
            <a:ext cx="804832" cy="25798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02497" y="1673752"/>
            <a:ext cx="1050099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595387" y="119621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405500" y="16465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38947" y="1400350"/>
            <a:ext cx="553936" cy="4392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36028" y="120240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68234" y="1387550"/>
            <a:ext cx="448247" cy="44034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93935" y="119313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457A40-2669-4AEC-9CC8-B0039984E58F}"/>
              </a:ext>
            </a:extLst>
          </p:cNvPr>
          <p:cNvGrpSpPr/>
          <p:nvPr/>
        </p:nvGrpSpPr>
        <p:grpSpPr>
          <a:xfrm>
            <a:off x="5030868" y="3012063"/>
            <a:ext cx="2556321" cy="414745"/>
            <a:chOff x="5030868" y="3012063"/>
            <a:chExt cx="2556321" cy="414745"/>
          </a:xfrm>
        </p:grpSpPr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0AD0CD00-DA73-4116-8B71-5640FAD95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0868" y="3012063"/>
              <a:ext cx="414745" cy="414745"/>
            </a:xfrm>
            <a:prstGeom prst="rect">
              <a:avLst/>
            </a:prstGeom>
          </p:spPr>
        </p:pic>
        <p:pic>
          <p:nvPicPr>
            <p:cNvPr id="292" name="그림 291">
              <a:extLst>
                <a:ext uri="{FF2B5EF4-FFF2-40B4-BE49-F238E27FC236}">
                  <a16:creationId xmlns:a16="http://schemas.microsoft.com/office/drawing/2014/main" id="{914065DF-2EED-4343-A5E7-BD0E2F4C8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89184" y="3030499"/>
              <a:ext cx="445636" cy="364611"/>
            </a:xfrm>
            <a:prstGeom prst="rect">
              <a:avLst/>
            </a:prstGeom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E2D05783-0565-4CC6-B2CF-83B4DF320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281" y="3029393"/>
              <a:ext cx="1716028" cy="365581"/>
            </a:xfrm>
            <a:prstGeom prst="rect">
              <a:avLst/>
            </a:prstGeom>
          </p:spPr>
        </p:pic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058A88FB-D162-45EF-9C7E-521967C1CE58}"/>
                </a:ext>
              </a:extLst>
            </p:cNvPr>
            <p:cNvSpPr txBox="1"/>
            <p:nvPr/>
          </p:nvSpPr>
          <p:spPr>
            <a:xfrm>
              <a:off x="5461321" y="3019502"/>
              <a:ext cx="86725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  <a:latin typeface="+mj-ea"/>
                  <a:ea typeface="+mj-ea"/>
                </a:rPr>
                <a:t>상인의 티켓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4BF5FFB3-2B03-4B4E-8783-D6A0661E8FE6}"/>
                </a:ext>
              </a:extLst>
            </p:cNvPr>
            <p:cNvSpPr txBox="1"/>
            <p:nvPr/>
          </p:nvSpPr>
          <p:spPr>
            <a:xfrm>
              <a:off x="5470125" y="3119850"/>
              <a:ext cx="80986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Lv. 3 (MAX 10)</a:t>
              </a:r>
              <a:endParaRPr lang="ko-KR" altLang="en-US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959D162B-E52A-4A70-BCFB-F8CB227DF333}"/>
                </a:ext>
              </a:extLst>
            </p:cNvPr>
            <p:cNvSpPr txBox="1"/>
            <p:nvPr/>
          </p:nvSpPr>
          <p:spPr>
            <a:xfrm>
              <a:off x="5456264" y="3221010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rgbClr val="85FF29"/>
                  </a:solidFill>
                  <a:latin typeface="+mj-ea"/>
                  <a:ea typeface="+mj-ea"/>
                </a:rPr>
                <a:t>무기 가격 감소 </a:t>
              </a:r>
              <a:r>
                <a:rPr lang="en-US" altLang="ko-KR" sz="600" b="1" dirty="0">
                  <a:solidFill>
                    <a:srgbClr val="85FF29"/>
                  </a:solidFill>
                  <a:latin typeface="+mj-ea"/>
                  <a:ea typeface="+mj-ea"/>
                </a:rPr>
                <a:t>15%</a:t>
              </a:r>
              <a:endParaRPr lang="ko-KR" altLang="en-US" sz="600" b="1" dirty="0">
                <a:solidFill>
                  <a:srgbClr val="85FF29"/>
                </a:solidFill>
                <a:latin typeface="+mj-ea"/>
                <a:ea typeface="+mj-ea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02" y="3042403"/>
              <a:ext cx="344443" cy="344443"/>
            </a:xfrm>
            <a:prstGeom prst="rect">
              <a:avLst/>
            </a:prstGeom>
          </p:spPr>
        </p:pic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C512609F-3A49-4E5A-9777-38906D6FB6EC}"/>
                </a:ext>
              </a:extLst>
            </p:cNvPr>
            <p:cNvSpPr txBox="1"/>
            <p:nvPr/>
          </p:nvSpPr>
          <p:spPr>
            <a:xfrm>
              <a:off x="7018005" y="3101614"/>
              <a:ext cx="5691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획득</a:t>
              </a:r>
              <a:endParaRPr lang="en-US" altLang="ko-KR" sz="800" b="1" dirty="0">
                <a:solidFill>
                  <a:srgbClr val="FFFF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317" name="그림 316">
            <a:extLst>
              <a:ext uri="{FF2B5EF4-FFF2-40B4-BE49-F238E27FC236}">
                <a16:creationId xmlns:a16="http://schemas.microsoft.com/office/drawing/2014/main" id="{970277EE-D8EB-4772-9422-E11CA83F4BF4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68" y="3515045"/>
            <a:ext cx="414745" cy="414745"/>
          </a:xfrm>
          <a:prstGeom prst="rect">
            <a:avLst/>
          </a:prstGeom>
        </p:spPr>
      </p:pic>
      <p:pic>
        <p:nvPicPr>
          <p:cNvPr id="319" name="그림 318">
            <a:extLst>
              <a:ext uri="{FF2B5EF4-FFF2-40B4-BE49-F238E27FC236}">
                <a16:creationId xmlns:a16="http://schemas.microsoft.com/office/drawing/2014/main" id="{E086A11F-0460-428C-9ED4-9EE49191B124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9184" y="3533481"/>
            <a:ext cx="445635" cy="364611"/>
          </a:xfrm>
          <a:prstGeom prst="rect">
            <a:avLst/>
          </a:prstGeom>
        </p:spPr>
      </p:pic>
      <p:pic>
        <p:nvPicPr>
          <p:cNvPr id="323" name="그림 322">
            <a:extLst>
              <a:ext uri="{FF2B5EF4-FFF2-40B4-BE49-F238E27FC236}">
                <a16:creationId xmlns:a16="http://schemas.microsoft.com/office/drawing/2014/main" id="{397E9CD7-8D9E-4668-BAC6-4A42983ED877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281" y="3532375"/>
            <a:ext cx="1716028" cy="365581"/>
          </a:xfrm>
          <a:prstGeom prst="rect">
            <a:avLst/>
          </a:prstGeom>
        </p:spPr>
      </p:pic>
      <p:sp>
        <p:nvSpPr>
          <p:cNvPr id="324" name="TextBox 323">
            <a:extLst>
              <a:ext uri="{FF2B5EF4-FFF2-40B4-BE49-F238E27FC236}">
                <a16:creationId xmlns:a16="http://schemas.microsoft.com/office/drawing/2014/main" id="{1333A9BD-B642-461A-BA2F-5F91042AEF5C}"/>
              </a:ext>
            </a:extLst>
          </p:cNvPr>
          <p:cNvSpPr txBox="1"/>
          <p:nvPr/>
        </p:nvSpPr>
        <p:spPr>
          <a:xfrm>
            <a:off x="5461321" y="3522484"/>
            <a:ext cx="92932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>
                <a:solidFill>
                  <a:schemeClr val="bg1"/>
                </a:solidFill>
                <a:latin typeface="+mj-ea"/>
                <a:ea typeface="+mj-ea"/>
              </a:rPr>
              <a:t>가벼운 깃털의 목걸이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A9B0A834-AF9F-445D-8D8F-AFF62ADE7DDC}"/>
              </a:ext>
            </a:extLst>
          </p:cNvPr>
          <p:cNvSpPr txBox="1"/>
          <p:nvPr/>
        </p:nvSpPr>
        <p:spPr>
          <a:xfrm>
            <a:off x="5470125" y="3622832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3E42DFD9-BC1D-48A4-922F-2EFDF0BDB877}"/>
              </a:ext>
            </a:extLst>
          </p:cNvPr>
          <p:cNvSpPr txBox="1"/>
          <p:nvPr/>
        </p:nvSpPr>
        <p:spPr>
          <a:xfrm>
            <a:off x="5456264" y="3723992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j-ea"/>
                <a:ea typeface="+mj-ea"/>
              </a:rPr>
              <a:t>캐릭터 이동속도 증가 </a:t>
            </a:r>
            <a:r>
              <a:rPr lang="en-US" altLang="ko-KR" sz="600" b="1" dirty="0">
                <a:latin typeface="+mj-ea"/>
                <a:ea typeface="+mj-ea"/>
              </a:rPr>
              <a:t>0%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FEEEFA8C-658E-4A6C-B5BD-62065E263996}"/>
              </a:ext>
            </a:extLst>
          </p:cNvPr>
          <p:cNvSpPr txBox="1"/>
          <p:nvPr/>
        </p:nvSpPr>
        <p:spPr>
          <a:xfrm>
            <a:off x="7018005" y="3604596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미획득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0" name="그림 329">
            <a:extLst>
              <a:ext uri="{FF2B5EF4-FFF2-40B4-BE49-F238E27FC236}">
                <a16:creationId xmlns:a16="http://schemas.microsoft.com/office/drawing/2014/main" id="{12AB0FF7-C0C3-42F2-A78E-6D41716A8B14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68" y="4018027"/>
            <a:ext cx="414745" cy="414745"/>
          </a:xfrm>
          <a:prstGeom prst="rect">
            <a:avLst/>
          </a:prstGeom>
        </p:spPr>
      </p:pic>
      <p:pic>
        <p:nvPicPr>
          <p:cNvPr id="331" name="그림 330">
            <a:extLst>
              <a:ext uri="{FF2B5EF4-FFF2-40B4-BE49-F238E27FC236}">
                <a16:creationId xmlns:a16="http://schemas.microsoft.com/office/drawing/2014/main" id="{158D51EB-CB8D-41B7-9D56-3BF95A90DB3B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9184" y="4036463"/>
            <a:ext cx="445635" cy="364611"/>
          </a:xfrm>
          <a:prstGeom prst="rect">
            <a:avLst/>
          </a:prstGeom>
        </p:spPr>
      </p:pic>
      <p:pic>
        <p:nvPicPr>
          <p:cNvPr id="332" name="그림 331">
            <a:extLst>
              <a:ext uri="{FF2B5EF4-FFF2-40B4-BE49-F238E27FC236}">
                <a16:creationId xmlns:a16="http://schemas.microsoft.com/office/drawing/2014/main" id="{27CA540B-B542-4143-835B-628E1D918A52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281" y="4035357"/>
            <a:ext cx="1716028" cy="365581"/>
          </a:xfrm>
          <a:prstGeom prst="rect">
            <a:avLst/>
          </a:prstGeom>
        </p:spPr>
      </p:pic>
      <p:sp>
        <p:nvSpPr>
          <p:cNvPr id="333" name="TextBox 332">
            <a:extLst>
              <a:ext uri="{FF2B5EF4-FFF2-40B4-BE49-F238E27FC236}">
                <a16:creationId xmlns:a16="http://schemas.microsoft.com/office/drawing/2014/main" id="{5EAF5EC1-DD92-4BB5-9D7B-8B0D6C0EB319}"/>
              </a:ext>
            </a:extLst>
          </p:cNvPr>
          <p:cNvSpPr txBox="1"/>
          <p:nvPr/>
        </p:nvSpPr>
        <p:spPr>
          <a:xfrm>
            <a:off x="5461321" y="4025466"/>
            <a:ext cx="867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바람의 반지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65997C52-0614-48C7-B9DD-82654BC59490}"/>
              </a:ext>
            </a:extLst>
          </p:cNvPr>
          <p:cNvSpPr txBox="1"/>
          <p:nvPr/>
        </p:nvSpPr>
        <p:spPr>
          <a:xfrm>
            <a:off x="5470125" y="4125814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9C142C83-17CE-4920-B7C2-8E4B7523A6FE}"/>
              </a:ext>
            </a:extLst>
          </p:cNvPr>
          <p:cNvSpPr txBox="1"/>
          <p:nvPr/>
        </p:nvSpPr>
        <p:spPr>
          <a:xfrm>
            <a:off x="5456264" y="4226974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j-ea"/>
                <a:ea typeface="+mj-ea"/>
              </a:rPr>
              <a:t>공격속도 증가 </a:t>
            </a:r>
            <a:r>
              <a:rPr lang="en-US" altLang="ko-KR" sz="600" b="1" dirty="0">
                <a:latin typeface="+mj-ea"/>
                <a:ea typeface="+mj-ea"/>
              </a:rPr>
              <a:t>0%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49C6870-6F8E-4E5D-8FA5-F2C6109B434B}"/>
              </a:ext>
            </a:extLst>
          </p:cNvPr>
          <p:cNvSpPr txBox="1"/>
          <p:nvPr/>
        </p:nvSpPr>
        <p:spPr>
          <a:xfrm>
            <a:off x="7018005" y="4107578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미획득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9" name="그림 338">
            <a:extLst>
              <a:ext uri="{FF2B5EF4-FFF2-40B4-BE49-F238E27FC236}">
                <a16:creationId xmlns:a16="http://schemas.microsoft.com/office/drawing/2014/main" id="{4E542DCA-7A84-40AE-9CEE-2AFCF36B665C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68" y="4521009"/>
            <a:ext cx="414745" cy="414745"/>
          </a:xfrm>
          <a:prstGeom prst="rect">
            <a:avLst/>
          </a:prstGeom>
        </p:spPr>
      </p:pic>
      <p:pic>
        <p:nvPicPr>
          <p:cNvPr id="340" name="그림 339">
            <a:extLst>
              <a:ext uri="{FF2B5EF4-FFF2-40B4-BE49-F238E27FC236}">
                <a16:creationId xmlns:a16="http://schemas.microsoft.com/office/drawing/2014/main" id="{F04B34C6-0C8A-417B-81E1-34FC8292F42E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9184" y="4539445"/>
            <a:ext cx="445635" cy="364611"/>
          </a:xfrm>
          <a:prstGeom prst="rect">
            <a:avLst/>
          </a:prstGeom>
        </p:spPr>
      </p:pic>
      <p:pic>
        <p:nvPicPr>
          <p:cNvPr id="341" name="그림 340">
            <a:extLst>
              <a:ext uri="{FF2B5EF4-FFF2-40B4-BE49-F238E27FC236}">
                <a16:creationId xmlns:a16="http://schemas.microsoft.com/office/drawing/2014/main" id="{848CEB1C-DC3C-485D-BCFA-F78BCFFC0261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281" y="4538339"/>
            <a:ext cx="1716028" cy="365581"/>
          </a:xfrm>
          <a:prstGeom prst="rect">
            <a:avLst/>
          </a:prstGeom>
        </p:spPr>
      </p:pic>
      <p:sp>
        <p:nvSpPr>
          <p:cNvPr id="342" name="TextBox 341">
            <a:extLst>
              <a:ext uri="{FF2B5EF4-FFF2-40B4-BE49-F238E27FC236}">
                <a16:creationId xmlns:a16="http://schemas.microsoft.com/office/drawing/2014/main" id="{5E2312B9-3B48-4970-9B6D-4D4D3C77B7A6}"/>
              </a:ext>
            </a:extLst>
          </p:cNvPr>
          <p:cNvSpPr txBox="1"/>
          <p:nvPr/>
        </p:nvSpPr>
        <p:spPr>
          <a:xfrm>
            <a:off x="5461321" y="4528448"/>
            <a:ext cx="86725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천둥의 증표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275864A5-3B02-4025-B25E-D631AF5449A2}"/>
              </a:ext>
            </a:extLst>
          </p:cNvPr>
          <p:cNvSpPr txBox="1"/>
          <p:nvPr/>
        </p:nvSpPr>
        <p:spPr>
          <a:xfrm>
            <a:off x="5470125" y="4628796"/>
            <a:ext cx="8098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600" b="1" dirty="0">
              <a:solidFill>
                <a:schemeClr val="bg1"/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72BFF251-D118-421B-B926-8FBA363203BC}"/>
              </a:ext>
            </a:extLst>
          </p:cNvPr>
          <p:cNvSpPr txBox="1"/>
          <p:nvPr/>
        </p:nvSpPr>
        <p:spPr>
          <a:xfrm>
            <a:off x="5456264" y="4729956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latin typeface="+mj-ea"/>
                <a:ea typeface="+mj-ea"/>
              </a:rPr>
              <a:t>치명타 데미지 증가 </a:t>
            </a:r>
            <a:r>
              <a:rPr lang="en-US" altLang="ko-KR" sz="600" b="1" dirty="0">
                <a:latin typeface="+mj-ea"/>
                <a:ea typeface="+mj-ea"/>
              </a:rPr>
              <a:t>0%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3C829E39-1130-4E56-AE52-0ABC7343248B}"/>
              </a:ext>
            </a:extLst>
          </p:cNvPr>
          <p:cNvSpPr txBox="1"/>
          <p:nvPr/>
        </p:nvSpPr>
        <p:spPr>
          <a:xfrm>
            <a:off x="7018005" y="4610560"/>
            <a:ext cx="569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미획득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7" t="143" r="50208" b="85294"/>
          <a:stretch/>
        </p:blipFill>
        <p:spPr>
          <a:xfrm>
            <a:off x="5070932" y="3560324"/>
            <a:ext cx="318260" cy="30310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7" t="14247" r="70476" b="71966"/>
          <a:stretch/>
        </p:blipFill>
        <p:spPr>
          <a:xfrm>
            <a:off x="5075962" y="4074543"/>
            <a:ext cx="314452" cy="31008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071" y="4591251"/>
            <a:ext cx="243539" cy="277131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7089183" y="3012062"/>
            <a:ext cx="445636" cy="4003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6979490" y="292774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  <p:pic>
        <p:nvPicPr>
          <p:cNvPr id="158" name="그림 157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0" name="그림 159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161" name="그룹 160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62" name="그림 16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72" name="그림 171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73" name="그림 17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pic>
        <p:nvPicPr>
          <p:cNvPr id="180" name="그림 179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grpSp>
        <p:nvGrpSpPr>
          <p:cNvPr id="182" name="그룹 181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96" name="그림 195"/>
              <p:cNvPicPr>
                <a:picLocks noChangeAspect="1"/>
              </p:cNvPicPr>
              <p:nvPr/>
            </p:nvPicPr>
            <p:blipFill>
              <a:blip r:embed="rId2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92" name="그림 191"/>
              <p:cNvPicPr>
                <a:picLocks noChangeAspect="1"/>
              </p:cNvPicPr>
              <p:nvPr/>
            </p:nvPicPr>
            <p:blipFill>
              <a:blip r:embed="rId2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90" name="그림 189"/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84" name="그림 183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6015358"/>
            <a:ext cx="3030361" cy="420034"/>
          </a:xfrm>
          <a:prstGeom prst="rect">
            <a:avLst/>
          </a:prstGeom>
        </p:spPr>
      </p:pic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07" y="3496219"/>
            <a:ext cx="3044030" cy="459968"/>
          </a:xfrm>
          <a:prstGeom prst="rect">
            <a:avLst/>
          </a:prstGeom>
        </p:spPr>
      </p:pic>
      <p:sp>
        <p:nvSpPr>
          <p:cNvPr id="27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2883222" y="3680341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72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1171976" y="3680341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일반</a:t>
            </a:r>
          </a:p>
        </p:txBody>
      </p:sp>
      <p:grpSp>
        <p:nvGrpSpPr>
          <p:cNvPr id="208" name="그룹 207"/>
          <p:cNvGrpSpPr/>
          <p:nvPr/>
        </p:nvGrpSpPr>
        <p:grpSpPr>
          <a:xfrm>
            <a:off x="1961575" y="6015357"/>
            <a:ext cx="628687" cy="419619"/>
            <a:chOff x="1352513" y="6015357"/>
            <a:chExt cx="628687" cy="419619"/>
          </a:xfrm>
        </p:grpSpPr>
        <p:pic>
          <p:nvPicPr>
            <p:cNvPr id="210" name="그림 209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513" y="6015357"/>
              <a:ext cx="628687" cy="419619"/>
            </a:xfrm>
            <a:prstGeom prst="rect">
              <a:avLst/>
            </a:prstGeom>
          </p:spPr>
        </p:pic>
        <p:pic>
          <p:nvPicPr>
            <p:cNvPr id="211" name="그림 210"/>
            <p:cNvPicPr>
              <a:picLocks noChangeAspect="1"/>
            </p:cNvPicPr>
            <p:nvPr/>
          </p:nvPicPr>
          <p:blipFill>
            <a:blip r:embed="rId31" cstate="hqprint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56" y="6092751"/>
              <a:ext cx="287525" cy="320959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491624"/>
            <a:ext cx="2178752" cy="41951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69" y="4527976"/>
            <a:ext cx="584999" cy="349100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440997" y="4705339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적 처치 획득 식량 증가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lang="en-US" altLang="ko-KR" sz="600" b="1" dirty="0">
                <a:solidFill>
                  <a:schemeClr val="bg1"/>
                </a:solidFill>
                <a:latin typeface="+mj-ea"/>
                <a:ea typeface="+mj-ea"/>
              </a:rPr>
              <a:t>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70" name="그림 169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48" y="4569289"/>
            <a:ext cx="181602" cy="195992"/>
          </a:xfrm>
          <a:prstGeom prst="rect">
            <a:avLst/>
          </a:prstGeom>
          <a:effectLst>
            <a:glow rad="25400">
              <a:srgbClr val="FFC000">
                <a:alpha val="70000"/>
              </a:srgbClr>
            </a:glow>
          </a:effectLst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56" y="4531524"/>
            <a:ext cx="327579" cy="32757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4586809"/>
            <a:ext cx="454250" cy="153983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4572240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황금 낫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220550" y="4666108"/>
            <a:ext cx="38367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7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8" name="그림 217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004476"/>
            <a:ext cx="2178752" cy="419512"/>
          </a:xfrm>
          <a:prstGeom prst="rect">
            <a:avLst/>
          </a:prstGeom>
        </p:spPr>
      </p:pic>
      <p:pic>
        <p:nvPicPr>
          <p:cNvPr id="219" name="그림 218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69" y="4040828"/>
            <a:ext cx="584999" cy="349100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440997" y="4218191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훈련 보상 획득량 증가 </a:t>
            </a:r>
            <a:r>
              <a:rPr lang="en-US" altLang="ko-KR" sz="600" b="1" dirty="0" smtClean="0">
                <a:solidFill>
                  <a:srgbClr val="85FF29"/>
                </a:solidFill>
                <a:latin typeface="+mj-ea"/>
                <a:ea typeface="+mj-ea"/>
              </a:rPr>
              <a:t>10%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224" name="그림 223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48" y="4082141"/>
            <a:ext cx="181602" cy="195992"/>
          </a:xfrm>
          <a:prstGeom prst="rect">
            <a:avLst/>
          </a:prstGeom>
          <a:effectLst>
            <a:glow rad="25400">
              <a:srgbClr val="FFC000">
                <a:alpha val="70000"/>
              </a:srgbClr>
            </a:glow>
          </a:effectLst>
        </p:spPr>
      </p:pic>
      <p:pic>
        <p:nvPicPr>
          <p:cNvPr id="228" name="그림 227"/>
          <p:cNvPicPr>
            <a:picLocks noChangeAspect="1"/>
          </p:cNvPicPr>
          <p:nvPr/>
        </p:nvPicPr>
        <p:blipFill rotWithShape="1"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72"/>
          <a:stretch/>
        </p:blipFill>
        <p:spPr>
          <a:xfrm>
            <a:off x="1505670" y="3981890"/>
            <a:ext cx="269425" cy="87088"/>
          </a:xfrm>
          <a:prstGeom prst="rect">
            <a:avLst/>
          </a:prstGeom>
        </p:spPr>
      </p:pic>
      <p:pic>
        <p:nvPicPr>
          <p:cNvPr id="230" name="그림 229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5" y="4099661"/>
            <a:ext cx="729742" cy="153983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25030" y="4085214"/>
            <a:ext cx="85831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엄마가 싸준 도시락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179217" y="4178960"/>
            <a:ext cx="38367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7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4" name="그림 233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5465920"/>
            <a:ext cx="2178752" cy="419512"/>
          </a:xfrm>
          <a:prstGeom prst="rect">
            <a:avLst/>
          </a:prstGeom>
        </p:spPr>
      </p:pic>
      <p:pic>
        <p:nvPicPr>
          <p:cNvPr id="235" name="그림 234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69" y="5502272"/>
            <a:ext cx="584999" cy="34910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440997" y="5679635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rgbClr val="85FF29"/>
                </a:solidFill>
                <a:latin typeface="+mj-ea"/>
                <a:ea typeface="+mj-ea"/>
              </a:rPr>
              <a:t>치명타 확률 증가 </a:t>
            </a:r>
            <a:r>
              <a:rPr lang="en-US" altLang="ko-KR" sz="600" b="1" dirty="0" smtClean="0">
                <a:solidFill>
                  <a:srgbClr val="85FF29"/>
                </a:solidFill>
                <a:latin typeface="+mj-ea"/>
                <a:ea typeface="+mj-ea"/>
              </a:rPr>
              <a:t>1%</a:t>
            </a:r>
            <a:endParaRPr lang="ko-KR" altLang="en-US" sz="600" b="1" dirty="0">
              <a:solidFill>
                <a:srgbClr val="85FF29"/>
              </a:solidFill>
              <a:latin typeface="+mj-ea"/>
              <a:ea typeface="+mj-ea"/>
            </a:endParaRPr>
          </a:p>
        </p:txBody>
      </p:sp>
      <p:pic>
        <p:nvPicPr>
          <p:cNvPr id="245" name="그림 244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48" y="5543585"/>
            <a:ext cx="181602" cy="195992"/>
          </a:xfrm>
          <a:prstGeom prst="rect">
            <a:avLst/>
          </a:prstGeom>
          <a:effectLst>
            <a:glow rad="25400">
              <a:srgbClr val="FFC000">
                <a:alpha val="70000"/>
              </a:srgbClr>
            </a:glow>
          </a:effectLst>
        </p:spPr>
      </p:pic>
      <p:pic>
        <p:nvPicPr>
          <p:cNvPr id="256" name="그림 255"/>
          <p:cNvPicPr>
            <a:picLocks noChangeAspect="1"/>
          </p:cNvPicPr>
          <p:nvPr/>
        </p:nvPicPr>
        <p:blipFill rotWithShape="1"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109" b="-6871"/>
          <a:stretch/>
        </p:blipFill>
        <p:spPr>
          <a:xfrm>
            <a:off x="1505671" y="5443334"/>
            <a:ext cx="208830" cy="93072"/>
          </a:xfrm>
          <a:prstGeom prst="rect">
            <a:avLst/>
          </a:prstGeom>
        </p:spPr>
      </p:pic>
      <p:pic>
        <p:nvPicPr>
          <p:cNvPr id="261" name="그림 260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5561105"/>
            <a:ext cx="454250" cy="153983"/>
          </a:xfrm>
          <a:prstGeom prst="rect">
            <a:avLst/>
          </a:prstGeom>
        </p:spPr>
      </p:pic>
      <p:sp>
        <p:nvSpPr>
          <p:cNvPr id="266" name="TextBox 265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5546536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부적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220550" y="5640404"/>
            <a:ext cx="38367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7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5" name="그림 274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2" y="4978772"/>
            <a:ext cx="2178752" cy="419512"/>
          </a:xfrm>
          <a:prstGeom prst="rect">
            <a:avLst/>
          </a:prstGeom>
        </p:spPr>
      </p:pic>
      <p:pic>
        <p:nvPicPr>
          <p:cNvPr id="282" name="그림 281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69" y="5015124"/>
            <a:ext cx="584999" cy="349100"/>
          </a:xfrm>
          <a:prstGeom prst="rect">
            <a:avLst/>
          </a:prstGeom>
        </p:spPr>
      </p:pic>
      <p:sp>
        <p:nvSpPr>
          <p:cNvPr id="283" name="TextBox 282">
            <a:extLst>
              <a:ext uri="{FF2B5EF4-FFF2-40B4-BE49-F238E27FC236}">
                <a16:creationId xmlns:a16="http://schemas.microsoft.com/office/drawing/2014/main" id="{90AA937C-720B-47CA-91E1-6645F9FA1679}"/>
              </a:ext>
            </a:extLst>
          </p:cNvPr>
          <p:cNvSpPr txBox="1"/>
          <p:nvPr/>
        </p:nvSpPr>
        <p:spPr>
          <a:xfrm>
            <a:off x="1440997" y="5192487"/>
            <a:ext cx="116198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  <a:latin typeface="+mj-ea"/>
                <a:ea typeface="+mj-ea"/>
              </a:rPr>
              <a:t>공격력 증가 </a:t>
            </a:r>
            <a:r>
              <a: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rPr>
              <a:t>10%</a:t>
            </a:r>
            <a:endParaRPr lang="ko-KR" altLang="en-US" sz="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84" name="그림 283">
            <a:extLst>
              <a:ext uri="{FF2B5EF4-FFF2-40B4-BE49-F238E27FC236}">
                <a16:creationId xmlns:a16="http://schemas.microsoft.com/office/drawing/2014/main" id="{20862346-67D4-4C30-AEB4-F5FBD874261D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48" y="5056437"/>
            <a:ext cx="181602" cy="195992"/>
          </a:xfrm>
          <a:prstGeom prst="rect">
            <a:avLst/>
          </a:prstGeom>
          <a:effectLst>
            <a:glow rad="25400">
              <a:srgbClr val="FFC000">
                <a:alpha val="70000"/>
              </a:srgbClr>
            </a:glow>
          </a:effectLst>
        </p:spPr>
      </p:pic>
      <p:pic>
        <p:nvPicPr>
          <p:cNvPr id="287" name="그림 286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6" y="5073957"/>
            <a:ext cx="454250" cy="153983"/>
          </a:xfrm>
          <a:prstGeom prst="rect">
            <a:avLst/>
          </a:prstGeom>
        </p:spPr>
      </p:pic>
      <p:sp>
        <p:nvSpPr>
          <p:cNvPr id="288" name="TextBox 287">
            <a:extLst>
              <a:ext uri="{FF2B5EF4-FFF2-40B4-BE49-F238E27FC236}">
                <a16:creationId xmlns:a16="http://schemas.microsoft.com/office/drawing/2014/main" id="{652EF961-3702-44D6-A344-B4B17907412C}"/>
              </a:ext>
            </a:extLst>
          </p:cNvPr>
          <p:cNvSpPr txBox="1"/>
          <p:nvPr/>
        </p:nvSpPr>
        <p:spPr>
          <a:xfrm>
            <a:off x="1445594" y="5059388"/>
            <a:ext cx="4516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  <a:latin typeface="+mj-ea"/>
                <a:ea typeface="+mj-ea"/>
              </a:rPr>
              <a:t>말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394B75BE-EA41-4F8F-88BB-5EB7FFF0AB1A}"/>
              </a:ext>
            </a:extLst>
          </p:cNvPr>
          <p:cNvSpPr txBox="1"/>
          <p:nvPr/>
        </p:nvSpPr>
        <p:spPr>
          <a:xfrm>
            <a:off x="3225701" y="5153256"/>
            <a:ext cx="38367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chemeClr val="accent4">
                      <a:satMod val="175000"/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en-US" altLang="ko-KR" sz="8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63500">
                  <a:schemeClr val="accent4">
                    <a:satMod val="175000"/>
                    <a:alpha val="7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4099" y="4085251"/>
            <a:ext cx="389551" cy="243079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438" y="5478455"/>
            <a:ext cx="394441" cy="394441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06" y="5035420"/>
            <a:ext cx="327579" cy="30621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504205" y="4954942"/>
            <a:ext cx="210296" cy="88332"/>
            <a:chOff x="2894097" y="3341384"/>
            <a:chExt cx="1746104" cy="7334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  <p:grpSp>
        <p:nvGrpSpPr>
          <p:cNvPr id="154" name="그룹 153"/>
          <p:cNvGrpSpPr/>
          <p:nvPr/>
        </p:nvGrpSpPr>
        <p:grpSpPr>
          <a:xfrm>
            <a:off x="1504205" y="4463429"/>
            <a:ext cx="210296" cy="88332"/>
            <a:chOff x="2894097" y="3341384"/>
            <a:chExt cx="1746104" cy="733425"/>
          </a:xfrm>
        </p:grpSpPr>
        <p:pic>
          <p:nvPicPr>
            <p:cNvPr id="155" name="그림 154"/>
            <p:cNvPicPr>
              <a:picLocks noChangeAspect="1"/>
            </p:cNvPicPr>
            <p:nvPr/>
          </p:nvPicPr>
          <p:blipFill rotWithShape="1">
            <a:blip r:embed="rId3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152"/>
            <a:stretch/>
          </p:blipFill>
          <p:spPr>
            <a:xfrm>
              <a:off x="2894097" y="3341384"/>
              <a:ext cx="1262063" cy="733425"/>
            </a:xfrm>
            <a:prstGeom prst="rect">
              <a:avLst/>
            </a:prstGeom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 rotWithShape="1">
            <a:blip r:embed="rId3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44"/>
            <a:stretch/>
          </p:blipFill>
          <p:spPr>
            <a:xfrm>
              <a:off x="4214808" y="3434674"/>
              <a:ext cx="425393" cy="638175"/>
            </a:xfrm>
            <a:prstGeom prst="rect">
              <a:avLst/>
            </a:prstGeom>
          </p:spPr>
        </p:pic>
      </p:grpSp>
      <p:sp>
        <p:nvSpPr>
          <p:cNvPr id="146" name="위쪽/아래쪽 화살표 145"/>
          <p:cNvSpPr/>
          <p:nvPr/>
        </p:nvSpPr>
        <p:spPr>
          <a:xfrm>
            <a:off x="3608083" y="3913621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05891" y="3535052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69891" y="3554192"/>
            <a:ext cx="3035079" cy="245681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82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7367"/>
            <a:ext cx="3648479" cy="564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>
                <a:solidFill>
                  <a:schemeClr val="accent1"/>
                </a:solidFill>
              </a:rPr>
              <a:t>]</a:t>
            </a:r>
            <a:r>
              <a:rPr lang="ko-KR" altLang="en-US" sz="1400" b="1" dirty="0">
                <a:solidFill>
                  <a:schemeClr val="accent1"/>
                </a:solidFill>
              </a:rPr>
              <a:t> 메뉴 선택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200" dirty="0"/>
              <a:t>무기와 복장 메뉴를 선택할 수 있습니다</a:t>
            </a:r>
            <a:endParaRPr lang="en-US" altLang="ko-KR" sz="1200" dirty="0"/>
          </a:p>
          <a:p>
            <a:r>
              <a:rPr lang="en-US" altLang="ko-KR" sz="1200" dirty="0"/>
              <a:t>(Default : </a:t>
            </a:r>
            <a:r>
              <a:rPr lang="ko-KR" altLang="en-US" sz="1200" dirty="0"/>
              <a:t>무기</a:t>
            </a:r>
            <a:r>
              <a:rPr lang="en-US" altLang="ko-KR" sz="1200" dirty="0"/>
              <a:t>)</a:t>
            </a:r>
          </a:p>
          <a:p>
            <a:endParaRPr lang="en-US" altLang="ko-KR" sz="1600" b="1" dirty="0">
              <a:solidFill>
                <a:schemeClr val="accent1"/>
              </a:solidFill>
            </a:endParaRPr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B) [</a:t>
            </a:r>
            <a:r>
              <a:rPr lang="ko-KR" altLang="en-US" sz="1400" b="1" dirty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장착중인 스킨의 경우 배경이 </a:t>
            </a:r>
            <a:r>
              <a:rPr lang="ko-KR" altLang="en-US" sz="1200" b="1" dirty="0">
                <a:solidFill>
                  <a:schemeClr val="accent4"/>
                </a:solidFill>
              </a:rPr>
              <a:t>노란색</a:t>
            </a:r>
            <a:r>
              <a:rPr lang="ko-KR" altLang="en-US" sz="1200" dirty="0"/>
              <a:t>으로 전환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세로 정렬 </a:t>
            </a:r>
            <a:r>
              <a:rPr lang="en-US" altLang="ko-KR" sz="1200" dirty="0"/>
              <a:t>(Default)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썸네일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썸네일 배경 색상 </a:t>
            </a:r>
            <a:r>
              <a:rPr lang="en-US" altLang="ko-KR" sz="1200" dirty="0"/>
              <a:t>Default :</a:t>
            </a:r>
            <a:r>
              <a:rPr lang="ko-KR" altLang="en-US" sz="1200" dirty="0"/>
              <a:t> </a:t>
            </a:r>
            <a:r>
              <a:rPr lang="ko-KR" altLang="en-US" sz="1200" b="1" dirty="0">
                <a:solidFill>
                  <a:schemeClr val="accent4"/>
                </a:solidFill>
              </a:rPr>
              <a:t>노란색</a:t>
            </a:r>
            <a:endParaRPr lang="en-US" altLang="ko-KR" sz="1200" b="1" dirty="0">
              <a:solidFill>
                <a:schemeClr val="accent4"/>
              </a:solidFill>
            </a:endParaRPr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이름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050" dirty="0" smtClean="0">
                <a:solidFill>
                  <a:schemeClr val="bg2">
                    <a:lumMod val="50000"/>
                  </a:schemeClr>
                </a:solidFill>
              </a:rPr>
              <a:t>왼쪽 맞춤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 smtClean="0"/>
              <a:t>장착중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미장착 표시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4</a:t>
            </a:r>
            <a:r>
              <a:rPr lang="en-US" altLang="ko-KR" sz="1400" b="1" dirty="0">
                <a:solidFill>
                  <a:srgbClr val="FF0000"/>
                </a:solidFill>
              </a:rPr>
              <a:t>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장착 현황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장착중일시 </a:t>
            </a:r>
            <a:r>
              <a:rPr lang="ko-KR" altLang="en-US" sz="1200" b="1" dirty="0" smtClean="0"/>
              <a:t>장착해제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표시</a:t>
            </a:r>
            <a:endParaRPr lang="en-US" altLang="ko-KR" sz="1200" dirty="0"/>
          </a:p>
          <a:p>
            <a:r>
              <a:rPr lang="ko-KR" altLang="en-US" sz="1200" dirty="0"/>
              <a:t>보유중일시 </a:t>
            </a:r>
            <a:r>
              <a:rPr lang="ko-KR" altLang="en-US" sz="1200" b="1" dirty="0" smtClean="0"/>
              <a:t>장착하기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표시</a:t>
            </a:r>
            <a:endParaRPr lang="en-US" altLang="ko-KR" sz="1200" dirty="0"/>
          </a:p>
          <a:p>
            <a:r>
              <a:rPr lang="ko-KR" altLang="en-US" sz="1200" dirty="0"/>
              <a:t>미보유일시 </a:t>
            </a:r>
            <a:r>
              <a:rPr lang="ko-KR" altLang="en-US" sz="1200" b="1" dirty="0" smtClean="0"/>
              <a:t>스킨가격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050" dirty="0"/>
              <a:t>5) </a:t>
            </a:r>
            <a:r>
              <a:rPr lang="ko-KR" altLang="en-US" sz="1050" dirty="0"/>
              <a:t>데이터베이스 추후 예정</a:t>
            </a:r>
            <a:endParaRPr lang="en-US" altLang="ko-KR" sz="1050" dirty="0"/>
          </a:p>
          <a:p>
            <a:endParaRPr lang="en-US" altLang="ko-KR" sz="1400" dirty="0"/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상점</a:t>
            </a:r>
          </a:p>
        </p:txBody>
      </p:sp>
      <p:pic>
        <p:nvPicPr>
          <p:cNvPr id="312" name="그림 31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232367" y="2068557"/>
            <a:ext cx="3983582" cy="683214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4906263" y="2201320"/>
            <a:ext cx="506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rgbClr val="843C0C"/>
                </a:solidFill>
                <a:latin typeface="+mj-ea"/>
                <a:ea typeface="+mj-ea"/>
              </a:rPr>
              <a:t>곡도</a:t>
            </a:r>
          </a:p>
        </p:txBody>
      </p:sp>
      <p:sp>
        <p:nvSpPr>
          <p:cNvPr id="16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72784" y="2145632"/>
            <a:ext cx="825784" cy="529064"/>
          </a:xfrm>
          <a:prstGeom prst="roundRect">
            <a:avLst>
              <a:gd name="adj" fmla="val 15474"/>
            </a:avLst>
          </a:prstGeom>
          <a:solidFill>
            <a:srgbClr val="FFCC05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4874274" y="2404985"/>
            <a:ext cx="17559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장착효과</a:t>
            </a:r>
            <a:r>
              <a:rPr lang="en-US" altLang="ko-KR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공격력</a:t>
            </a:r>
            <a:r>
              <a:rPr lang="en-US" altLang="ko-KR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10% </a:t>
            </a:r>
            <a:r>
              <a:rPr lang="ko-KR" altLang="en-US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증가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944526" y="2214225"/>
            <a:ext cx="550118" cy="22298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944320" y="2440839"/>
            <a:ext cx="1579704" cy="18975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263199" y="2142922"/>
            <a:ext cx="831344" cy="53177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329772" y="2171394"/>
            <a:ext cx="482547" cy="448439"/>
          </a:xfrm>
          <a:prstGeom prst="rect">
            <a:avLst/>
          </a:prstGeom>
          <a:solidFill>
            <a:srgbClr val="EAB900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3" name="그림 17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19180952">
            <a:off x="4495894" y="2131917"/>
            <a:ext cx="158262" cy="558330"/>
          </a:xfrm>
          <a:prstGeom prst="rect">
            <a:avLst/>
          </a:prstGeom>
        </p:spPr>
      </p:pic>
      <p:sp>
        <p:nvSpPr>
          <p:cNvPr id="174" name="타원 17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148046" y="1959051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320358" y="1991003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329796" y="2171393"/>
            <a:ext cx="482523" cy="44843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345844" y="2224800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38688" y="2017321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76810" y="2278267"/>
            <a:ext cx="81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장착해제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30104" cy="2320958"/>
          </a:xfrm>
          <a:prstGeom prst="rect">
            <a:avLst/>
          </a:prstGeom>
        </p:spPr>
      </p:pic>
      <p:grpSp>
        <p:nvGrpSpPr>
          <p:cNvPr id="94" name="그룹 93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5" name="그림 9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115" name="그림 114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113" name="그림 112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111" name="그림 110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05" name="그림 104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87" y="6015358"/>
            <a:ext cx="3024937" cy="420034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562" y="6015357"/>
            <a:ext cx="628687" cy="419619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17" cstate="hq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424" y="6092751"/>
            <a:ext cx="277886" cy="320959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55493" y="3421924"/>
            <a:ext cx="3044030" cy="499603"/>
            <a:chOff x="845255" y="3270170"/>
            <a:chExt cx="3044030" cy="49960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C8C9F4A-8DF5-4861-A4E3-82D54DBCE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55" y="3270170"/>
              <a:ext cx="3044030" cy="499603"/>
            </a:xfrm>
            <a:prstGeom prst="rect">
              <a:avLst/>
            </a:prstGeom>
          </p:spPr>
        </p:pic>
        <p:sp>
          <p:nvSpPr>
            <p:cNvPr id="271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976770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 smtClean="0">
                  <a:solidFill>
                    <a:schemeClr val="tx1"/>
                  </a:solidFill>
                </a:rPr>
                <a:t>아바타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272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1265524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무기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94332" y="3899495"/>
            <a:ext cx="2898262" cy="1985397"/>
            <a:chOff x="894332" y="3899495"/>
            <a:chExt cx="2898262" cy="1985397"/>
          </a:xfrm>
        </p:grpSpPr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3899495"/>
              <a:ext cx="2178752" cy="419512"/>
            </a:xfrm>
            <a:prstGeom prst="rect">
              <a:avLst/>
            </a:prstGeom>
          </p:spPr>
        </p:pic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084" y="3935847"/>
              <a:ext cx="582484" cy="349100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09106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[</a:t>
              </a:r>
              <a:r>
                <a:rPr lang="ko-KR" altLang="en-US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장착효과</a:t>
              </a:r>
              <a:r>
                <a:rPr lang="en-US" altLang="ko-KR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] </a:t>
              </a:r>
              <a:r>
                <a:rPr lang="ko-KR" altLang="en-US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공격력 </a:t>
              </a:r>
              <a:r>
                <a:rPr lang="en-US" altLang="ko-KR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10% </a:t>
              </a:r>
              <a:r>
                <a:rPr lang="ko-KR" altLang="en-US" sz="600" b="1" dirty="0" smtClean="0">
                  <a:solidFill>
                    <a:srgbClr val="85FF29"/>
                  </a:solidFill>
                  <a:latin typeface="+mj-ea"/>
                  <a:ea typeface="+mj-ea"/>
                </a:rPr>
                <a:t>증가</a:t>
              </a:r>
              <a:endParaRPr lang="ko-KR" altLang="en-US" sz="600" b="1" dirty="0">
                <a:solidFill>
                  <a:srgbClr val="85FF29"/>
                </a:solidFill>
                <a:latin typeface="+mj-ea"/>
                <a:ea typeface="+mj-ea"/>
              </a:endParaRPr>
            </a:p>
          </p:txBody>
        </p:sp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3964522"/>
              <a:ext cx="454250" cy="153983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3949953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곡도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063853" y="3998068"/>
              <a:ext cx="7287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장착해제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421457"/>
              <a:ext cx="2178752" cy="419512"/>
            </a:xfrm>
            <a:prstGeom prst="rect">
              <a:avLst/>
            </a:prstGeom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0569" y="4457809"/>
              <a:ext cx="584999" cy="349100"/>
            </a:xfrm>
            <a:prstGeom prst="rect">
              <a:avLst/>
            </a:prstGeom>
          </p:spPr>
        </p:pic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4490200"/>
              <a:ext cx="454250" cy="153983"/>
            </a:xfrm>
            <a:prstGeom prst="rect">
              <a:avLst/>
            </a:prstGeom>
          </p:spPr>
        </p:pic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475631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청철검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50" name="그림 149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943419"/>
              <a:ext cx="2178752" cy="419512"/>
            </a:xfrm>
            <a:prstGeom prst="rect">
              <a:avLst/>
            </a:prstGeom>
          </p:spPr>
        </p:pic>
        <p:pic>
          <p:nvPicPr>
            <p:cNvPr id="151" name="그림 150"/>
            <p:cNvPicPr>
              <a:picLocks noChangeAspect="1"/>
            </p:cNvPicPr>
            <p:nvPr/>
          </p:nvPicPr>
          <p:blipFill>
            <a:blip r:embed="rId24" cstate="hq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0569" y="4979771"/>
              <a:ext cx="584999" cy="349100"/>
            </a:xfrm>
            <a:prstGeom prst="rect">
              <a:avLst/>
            </a:prstGeom>
          </p:spPr>
        </p:pic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20862346-67D4-4C30-AEB4-F5FBD8742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6621" y="5008505"/>
              <a:ext cx="181602" cy="181837"/>
            </a:xfrm>
            <a:prstGeom prst="rect">
              <a:avLst/>
            </a:prstGeom>
            <a:effectLst>
              <a:glow rad="25400">
                <a:srgbClr val="FF0000">
                  <a:alpha val="70000"/>
                </a:srgbClr>
              </a:glow>
            </a:effectLst>
          </p:spPr>
        </p:pic>
        <p:pic>
          <p:nvPicPr>
            <p:cNvPr id="178" name="그림 177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008362"/>
              <a:ext cx="454250" cy="153983"/>
            </a:xfrm>
            <a:prstGeom prst="rect">
              <a:avLst/>
            </a:prstGeom>
          </p:spPr>
        </p:pic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993793"/>
              <a:ext cx="51649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부러진 검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34554" y="5117903"/>
              <a:ext cx="45726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FF0000">
                        <a:alpha val="7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2000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rgbClr val="FF0000">
                      <a:alpha val="7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4" name="그림 183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5465380"/>
              <a:ext cx="2178752" cy="419512"/>
            </a:xfrm>
            <a:prstGeom prst="rect">
              <a:avLst/>
            </a:prstGeom>
          </p:spPr>
        </p:pic>
        <p:pic>
          <p:nvPicPr>
            <p:cNvPr id="185" name="그림 184"/>
            <p:cNvPicPr>
              <a:picLocks noChangeAspect="1"/>
            </p:cNvPicPr>
            <p:nvPr/>
          </p:nvPicPr>
          <p:blipFill>
            <a:blip r:embed="rId27" cstate="hq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0569" y="5501732"/>
              <a:ext cx="584999" cy="349100"/>
            </a:xfrm>
            <a:prstGeom prst="rect">
              <a:avLst/>
            </a:prstGeom>
          </p:spPr>
        </p:pic>
        <p:pic>
          <p:nvPicPr>
            <p:cNvPr id="188" name="그림 187">
              <a:extLst>
                <a:ext uri="{FF2B5EF4-FFF2-40B4-BE49-F238E27FC236}">
                  <a16:creationId xmlns:a16="http://schemas.microsoft.com/office/drawing/2014/main" id="{20862346-67D4-4C30-AEB4-F5FBD8742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1545" y="5542300"/>
              <a:ext cx="181602" cy="181837"/>
            </a:xfrm>
            <a:prstGeom prst="rect">
              <a:avLst/>
            </a:prstGeom>
            <a:effectLst>
              <a:glow rad="25400">
                <a:srgbClr val="FF0000">
                  <a:alpha val="70000"/>
                </a:srgbClr>
              </a:glow>
            </a:effectLst>
          </p:spPr>
        </p:pic>
        <p:pic>
          <p:nvPicPr>
            <p:cNvPr id="191" name="그림 190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533363"/>
              <a:ext cx="454250" cy="153983"/>
            </a:xfrm>
            <a:prstGeom prst="rect">
              <a:avLst/>
            </a:prstGeom>
          </p:spPr>
        </p:pic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5518794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장검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46459" y="5639864"/>
              <a:ext cx="43321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63500">
                      <a:srgbClr val="FF0000">
                        <a:alpha val="70000"/>
                      </a:srgbClr>
                    </a:glo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4000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63500">
                    <a:srgbClr val="FF0000">
                      <a:alpha val="70000"/>
                    </a:srgb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55" name="그림 15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92" t="75262" r="14849" b="891"/>
            <a:stretch/>
          </p:blipFill>
          <p:spPr>
            <a:xfrm rot="19180952">
              <a:off x="1095319" y="3910540"/>
              <a:ext cx="119134" cy="420290"/>
            </a:xfrm>
            <a:prstGeom prst="rect">
              <a:avLst/>
            </a:prstGeom>
          </p:spPr>
        </p:pic>
        <p:pic>
          <p:nvPicPr>
            <p:cNvPr id="156" name="그림 15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09" t="42708" r="40069" b="41403"/>
            <a:stretch/>
          </p:blipFill>
          <p:spPr>
            <a:xfrm rot="18559727">
              <a:off x="1059682" y="4928692"/>
              <a:ext cx="170651" cy="435769"/>
            </a:xfrm>
            <a:prstGeom prst="rect">
              <a:avLst/>
            </a:prstGeom>
          </p:spPr>
        </p:pic>
        <p:pic>
          <p:nvPicPr>
            <p:cNvPr id="157" name="그림 15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46" t="76150" r="26931" b="960"/>
            <a:stretch/>
          </p:blipFill>
          <p:spPr>
            <a:xfrm rot="18655413">
              <a:off x="1102269" y="4405882"/>
              <a:ext cx="99784" cy="437351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76" t="77322" r="21686"/>
            <a:stretch/>
          </p:blipFill>
          <p:spPr>
            <a:xfrm rot="18695789">
              <a:off x="1097068" y="5443883"/>
              <a:ext cx="99726" cy="457964"/>
            </a:xfrm>
            <a:prstGeom prst="rect">
              <a:avLst/>
            </a:prstGeom>
          </p:spPr>
        </p:pic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62083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[</a:t>
              </a:r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장착효과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] </a:t>
              </a:r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공격력 </a:t>
              </a:r>
              <a:r>
                <a:rPr lang="en-US" altLang="ko-KR" sz="6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0% </a:t>
              </a:r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증가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144205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[</a:t>
              </a:r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장착효과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] </a:t>
              </a:r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공격력 </a:t>
              </a:r>
              <a:r>
                <a:rPr lang="en-US" altLang="ko-KR" sz="600" b="1" dirty="0">
                  <a:solidFill>
                    <a:schemeClr val="bg1"/>
                  </a:solidFill>
                  <a:latin typeface="+mj-ea"/>
                  <a:ea typeface="+mj-ea"/>
                </a:rPr>
                <a:t>7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0% </a:t>
              </a:r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증가</a:t>
              </a:r>
              <a:endParaRPr lang="en-US" altLang="ko-KR" sz="6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672865"/>
              <a:ext cx="126032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[</a:t>
              </a:r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장착효과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] </a:t>
              </a:r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공격력 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100% </a:t>
              </a:r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증가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063853" y="4519421"/>
              <a:ext cx="7287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장착하기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6" name="위쪽/아래쪽 화살표 145"/>
          <p:cNvSpPr/>
          <p:nvPr/>
        </p:nvSpPr>
        <p:spPr>
          <a:xfrm>
            <a:off x="3592337" y="3933455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90145" y="3444771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4145" y="3421508"/>
            <a:ext cx="3035079" cy="42427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54145" y="3850727"/>
            <a:ext cx="3035079" cy="210112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90145" y="4006752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B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5056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98653" y="320358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 및 공통기획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33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852755"/>
            <a:ext cx="3548330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A) </a:t>
            </a:r>
            <a:r>
              <a:rPr lang="en-US" altLang="ko-KR" sz="1200" b="1" dirty="0">
                <a:solidFill>
                  <a:schemeClr val="accent1"/>
                </a:solidFill>
              </a:rPr>
              <a:t>[</a:t>
            </a:r>
            <a:r>
              <a:rPr lang="ko-KR" altLang="en-US" sz="1200" b="1" dirty="0">
                <a:solidFill>
                  <a:schemeClr val="accent1"/>
                </a:solidFill>
              </a:rPr>
              <a:t>훈련</a:t>
            </a:r>
            <a:r>
              <a:rPr lang="en-US" altLang="ko-KR" sz="1200" b="1" dirty="0">
                <a:solidFill>
                  <a:schemeClr val="accent1"/>
                </a:solidFill>
              </a:rPr>
              <a:t>] </a:t>
            </a:r>
            <a:r>
              <a:rPr lang="ko-KR" altLang="en-US" sz="1200" b="1" dirty="0">
                <a:solidFill>
                  <a:schemeClr val="accent1"/>
                </a:solidFill>
              </a:rPr>
              <a:t>목록 메뉴 → </a:t>
            </a:r>
            <a:r>
              <a:rPr lang="en-US" altLang="ko-KR" sz="1200" b="1" dirty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상하 </a:t>
            </a:r>
            <a:r>
              <a:rPr lang="en-US" altLang="ko-KR" sz="1100" dirty="0"/>
              <a:t>Scroll</a:t>
            </a:r>
            <a:r>
              <a:rPr lang="ko-KR" altLang="en-US" sz="1100" dirty="0"/>
              <a:t>로 이동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터치</a:t>
            </a:r>
            <a:r>
              <a:rPr lang="en-US" altLang="ko-KR" sz="110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/>
              <a:t>개까지 세로 정렬 </a:t>
            </a:r>
            <a:r>
              <a:rPr lang="en-US" altLang="ko-KR" sz="11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수색 가능한 지방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획득 가능한 보물들 표기</a:t>
            </a:r>
            <a:endParaRPr lang="en-US" altLang="ko-KR" sz="1100" dirty="0"/>
          </a:p>
          <a:p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좌측에서부터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영어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순서대로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정렬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pPr marL="228600" indent="-228600">
              <a:buAutoNum type="arabicParenR"/>
            </a:pPr>
            <a:r>
              <a:rPr lang="ko-KR" altLang="en-US" sz="1200" b="1" dirty="0" smtClean="0">
                <a:solidFill>
                  <a:srgbClr val="FF0000"/>
                </a:solidFill>
              </a:rPr>
              <a:t>수색 지역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수색할수있는 지역을 표시</a:t>
            </a:r>
            <a:endParaRPr lang="en-US" altLang="ko-KR" sz="1100" dirty="0" smtClean="0"/>
          </a:p>
          <a:p>
            <a:r>
              <a:rPr lang="ko-KR" altLang="en-US" sz="1100" dirty="0" smtClean="0"/>
              <a:t>선택한 땅의 </a:t>
            </a:r>
            <a:r>
              <a:rPr lang="ko-KR" altLang="en-US" sz="1100" b="1" u="sng" dirty="0" smtClean="0"/>
              <a:t>위치를 깃발 아이콘으로 표시</a:t>
            </a:r>
            <a:endParaRPr lang="en-US" altLang="ko-KR" sz="1100" b="1" u="sng" dirty="0" smtClean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입장권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통행증 소지 최대 </a:t>
            </a:r>
            <a:r>
              <a:rPr lang="en-US" altLang="ko-KR" sz="1100" dirty="0" smtClean="0"/>
              <a:t>: 7</a:t>
            </a:r>
            <a:endParaRPr lang="en-US" altLang="ko-KR" sz="1100" dirty="0"/>
          </a:p>
          <a:p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3</a:t>
            </a:r>
            <a:r>
              <a:rPr lang="en-US" altLang="ko-KR" sz="1200" b="1" dirty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수색 썸네일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b="1" dirty="0"/>
              <a:t>(125 x 125)</a:t>
            </a:r>
            <a:r>
              <a:rPr lang="ko-KR" altLang="en-US" sz="1100" b="1" dirty="0"/>
              <a:t> 픽셀</a:t>
            </a:r>
            <a:r>
              <a:rPr lang="ko-KR" altLang="en-US" sz="1100" dirty="0"/>
              <a:t> 크기로 배치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4)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스테이지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스테이지의 배경과 </a:t>
            </a:r>
            <a:r>
              <a:rPr lang="ko-KR" altLang="en-US" sz="1100" b="1" u="sng" dirty="0" smtClean="0"/>
              <a:t>획득 </a:t>
            </a:r>
            <a:r>
              <a:rPr lang="ko-KR" altLang="en-US" sz="1100" b="1" u="sng" dirty="0"/>
              <a:t>가능한 보물 </a:t>
            </a:r>
            <a:r>
              <a:rPr lang="ko-KR" altLang="en-US" sz="1100" b="1" u="sng" dirty="0" smtClean="0"/>
              <a:t>표시</a:t>
            </a:r>
            <a:endParaRPr lang="en-US" altLang="ko-KR" sz="1100" b="1" u="sng" dirty="0"/>
          </a:p>
          <a:p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좌측에서부터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한글 자음순서대로 정렬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5) </a:t>
            </a:r>
            <a:r>
              <a:rPr lang="ko-KR" altLang="en-US" sz="1200" b="1" dirty="0">
                <a:solidFill>
                  <a:srgbClr val="FF0000"/>
                </a:solidFill>
              </a:rPr>
              <a:t>수색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버튼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r>
              <a:rPr lang="ko-KR" altLang="en-US" sz="1100" dirty="0" smtClean="0"/>
              <a:t>터치 </a:t>
            </a:r>
            <a:r>
              <a:rPr lang="ko-KR" altLang="en-US" sz="1100" dirty="0"/>
              <a:t>시</a:t>
            </a:r>
            <a:r>
              <a:rPr lang="en-US" altLang="ko-KR" sz="1100" dirty="0"/>
              <a:t>, </a:t>
            </a:r>
            <a:r>
              <a:rPr lang="ko-KR" altLang="en-US" sz="1100" dirty="0" smtClean="0"/>
              <a:t>화면 이동</a:t>
            </a:r>
            <a:endParaRPr lang="en-US" altLang="ko-KR" sz="1100" dirty="0"/>
          </a:p>
          <a:p>
            <a:r>
              <a:rPr lang="en-US" altLang="ko-KR" sz="1100" dirty="0"/>
              <a:t>Default : </a:t>
            </a:r>
            <a:r>
              <a:rPr lang="ko-KR" altLang="en-US" sz="1100" b="1" dirty="0"/>
              <a:t>빨간색 버튼</a:t>
            </a:r>
            <a:r>
              <a:rPr lang="en-US" altLang="ko-KR" sz="1100" dirty="0"/>
              <a:t>, </a:t>
            </a:r>
            <a:r>
              <a:rPr lang="ko-KR" altLang="en-US" sz="1100" b="1" dirty="0"/>
              <a:t>노란색 글씨 </a:t>
            </a:r>
            <a:r>
              <a:rPr lang="en-US" altLang="ko-KR" sz="1100" dirty="0"/>
              <a:t>(</a:t>
            </a:r>
            <a:r>
              <a:rPr lang="ko-KR" altLang="en-US" sz="1100" dirty="0"/>
              <a:t>수색 표기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/>
              <a:t>버튼 터치 시 눌린 효과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6) </a:t>
            </a:r>
            <a:r>
              <a:rPr lang="ko-KR" altLang="en-US" sz="1200" b="1" dirty="0">
                <a:solidFill>
                  <a:srgbClr val="FF0000"/>
                </a:solidFill>
              </a:rPr>
              <a:t>확인 창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b="1" dirty="0">
                <a:solidFill>
                  <a:schemeClr val="accent1"/>
                </a:solidFill>
              </a:rPr>
              <a:t>A</a:t>
            </a:r>
            <a:r>
              <a:rPr lang="ko-KR" altLang="en-US" sz="1100" b="1" dirty="0">
                <a:solidFill>
                  <a:schemeClr val="accent1"/>
                </a:solidFill>
              </a:rPr>
              <a:t>영역</a:t>
            </a:r>
            <a:r>
              <a:rPr lang="ko-KR" altLang="en-US" sz="1100" dirty="0"/>
              <a:t>에 팝업 표시 </a:t>
            </a:r>
            <a:r>
              <a:rPr lang="en-US" altLang="ko-KR" sz="1100" dirty="0"/>
              <a:t>(</a:t>
            </a:r>
            <a:r>
              <a:rPr lang="ko-KR" altLang="en-US" sz="1100" b="1" dirty="0"/>
              <a:t>중앙바에서 살짝 하단으로 내려가는 애니메이션 연출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수색하는 지방의 위치 재확인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획득 가능한 보물 표기 </a:t>
            </a:r>
            <a:r>
              <a:rPr lang="en-US" altLang="ko-KR" sz="1100" dirty="0"/>
              <a:t>(</a:t>
            </a:r>
            <a:r>
              <a:rPr lang="ko-KR" altLang="en-US" sz="1100" b="1" dirty="0">
                <a:solidFill>
                  <a:srgbClr val="00B050"/>
                </a:solidFill>
              </a:rPr>
              <a:t>초록색 글씨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일일 입장 제한 횟수 표기</a:t>
            </a:r>
            <a:endParaRPr lang="en-US" altLang="ko-KR" sz="11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100" dirty="0"/>
              <a:t>(</a:t>
            </a:r>
            <a:r>
              <a:rPr lang="ko-KR" altLang="en-US" sz="1100" dirty="0"/>
              <a:t>남은 입장 횟수가 </a:t>
            </a:r>
            <a:r>
              <a:rPr lang="en-US" altLang="ko-KR" sz="1100" b="1" dirty="0">
                <a:solidFill>
                  <a:srgbClr val="FF0000"/>
                </a:solidFill>
              </a:rPr>
              <a:t>0</a:t>
            </a:r>
            <a:r>
              <a:rPr lang="ko-KR" altLang="en-US" sz="1100" b="1" dirty="0">
                <a:solidFill>
                  <a:srgbClr val="FF0000"/>
                </a:solidFill>
              </a:rPr>
              <a:t>일시 빨간색</a:t>
            </a:r>
            <a:r>
              <a:rPr lang="ko-KR" altLang="en-US" sz="1100" dirty="0"/>
              <a:t>으로 표시</a:t>
            </a:r>
            <a:r>
              <a:rPr lang="en-US" altLang="ko-KR" sz="1100" dirty="0"/>
              <a:t>)</a:t>
            </a:r>
          </a:p>
        </p:txBody>
      </p:sp>
      <p:cxnSp>
        <p:nvCxnSpPr>
          <p:cNvPr id="279" name="연결선: 꺾임 278">
            <a:extLst>
              <a:ext uri="{FF2B5EF4-FFF2-40B4-BE49-F238E27FC236}">
                <a16:creationId xmlns:a16="http://schemas.microsoft.com/office/drawing/2014/main" id="{BC01C99F-36BE-4F86-A523-45AC9E197EA2}"/>
              </a:ext>
            </a:extLst>
          </p:cNvPr>
          <p:cNvCxnSpPr>
            <a:cxnSpLocks/>
            <a:stCxn id="99" idx="2"/>
            <a:endCxn id="54" idx="0"/>
          </p:cNvCxnSpPr>
          <p:nvPr/>
        </p:nvCxnSpPr>
        <p:spPr>
          <a:xfrm rot="5400000">
            <a:off x="6113909" y="2221400"/>
            <a:ext cx="1225025" cy="936361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D408C1C-1885-46D3-A691-17C06624F42D}"/>
              </a:ext>
            </a:extLst>
          </p:cNvPr>
          <p:cNvSpPr/>
          <p:nvPr/>
        </p:nvSpPr>
        <p:spPr>
          <a:xfrm>
            <a:off x="4746569" y="1638128"/>
            <a:ext cx="2887356" cy="4624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6" name="TextBox 172">
            <a:extLst>
              <a:ext uri="{FF2B5EF4-FFF2-40B4-BE49-F238E27FC236}">
                <a16:creationId xmlns:a16="http://schemas.microsoft.com/office/drawing/2014/main" id="{CA639F84-580D-46D1-821E-6F70741F26FE}"/>
              </a:ext>
            </a:extLst>
          </p:cNvPr>
          <p:cNvSpPr txBox="1"/>
          <p:nvPr/>
        </p:nvSpPr>
        <p:spPr>
          <a:xfrm>
            <a:off x="5292663" y="1647294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51543CC-BEB1-466F-AE6B-C024FA94F143}"/>
              </a:ext>
            </a:extLst>
          </p:cNvPr>
          <p:cNvSpPr/>
          <p:nvPr/>
        </p:nvSpPr>
        <p:spPr>
          <a:xfrm>
            <a:off x="4790818" y="170318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8" name="사각형: 둥근 모서리 222">
            <a:extLst>
              <a:ext uri="{FF2B5EF4-FFF2-40B4-BE49-F238E27FC236}">
                <a16:creationId xmlns:a16="http://schemas.microsoft.com/office/drawing/2014/main" id="{C41E95A2-AF65-4056-BCB0-61231DF4FD4D}"/>
              </a:ext>
            </a:extLst>
          </p:cNvPr>
          <p:cNvSpPr/>
          <p:nvPr/>
        </p:nvSpPr>
        <p:spPr>
          <a:xfrm>
            <a:off x="6947323" y="170986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89" name="TextBox 180">
            <a:extLst>
              <a:ext uri="{FF2B5EF4-FFF2-40B4-BE49-F238E27FC236}">
                <a16:creationId xmlns:a16="http://schemas.microsoft.com/office/drawing/2014/main" id="{E3628952-B85A-4B8D-A390-69D889F71619}"/>
              </a:ext>
            </a:extLst>
          </p:cNvPr>
          <p:cNvSpPr txBox="1"/>
          <p:nvPr/>
        </p:nvSpPr>
        <p:spPr>
          <a:xfrm>
            <a:off x="6970817" y="1763011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TextBox 94">
            <a:extLst>
              <a:ext uri="{FF2B5EF4-FFF2-40B4-BE49-F238E27FC236}">
                <a16:creationId xmlns:a16="http://schemas.microsoft.com/office/drawing/2014/main" id="{D25DD791-B4AC-43C5-8A99-051ABF6649CA}"/>
              </a:ext>
            </a:extLst>
          </p:cNvPr>
          <p:cNvSpPr txBox="1"/>
          <p:nvPr/>
        </p:nvSpPr>
        <p:spPr>
          <a:xfrm>
            <a:off x="5292663" y="179597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조조가 점령한 땅 입니다</a:t>
            </a:r>
            <a:r>
              <a:rPr lang="en-US" altLang="ko-KR" sz="6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600" b="1" dirty="0">
                <a:latin typeface="+mj-ea"/>
                <a:ea typeface="+mj-ea"/>
              </a:rPr>
              <a:t>보물 </a:t>
            </a:r>
            <a:r>
              <a:rPr lang="en-US" altLang="ko-KR" sz="600" b="1" dirty="0">
                <a:latin typeface="+mj-ea"/>
                <a:ea typeface="+mj-ea"/>
              </a:rPr>
              <a:t>– </a:t>
            </a:r>
            <a:r>
              <a:rPr lang="ko-KR" altLang="en-US" sz="600" b="1" dirty="0">
                <a:latin typeface="+mj-ea"/>
                <a:ea typeface="+mj-ea"/>
              </a:rPr>
              <a:t>쌍절극</a:t>
            </a:r>
            <a:r>
              <a:rPr lang="en-US" altLang="ko-KR" sz="600" b="1" dirty="0">
                <a:latin typeface="+mj-ea"/>
                <a:ea typeface="+mj-ea"/>
              </a:rPr>
              <a:t>, </a:t>
            </a:r>
            <a:r>
              <a:rPr lang="ko-KR" altLang="en-US" sz="600" b="1" dirty="0">
                <a:latin typeface="+mj-ea"/>
                <a:ea typeface="+mj-ea"/>
              </a:rPr>
              <a:t>칠성검</a:t>
            </a:r>
            <a:endParaRPr lang="en-US" altLang="ko-KR" sz="600" b="1" dirty="0">
              <a:latin typeface="+mj-ea"/>
              <a:ea typeface="+mj-ea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F338B17-4196-4567-8067-F98AD8E12ACD}"/>
              </a:ext>
            </a:extLst>
          </p:cNvPr>
          <p:cNvSpPr/>
          <p:nvPr/>
        </p:nvSpPr>
        <p:spPr>
          <a:xfrm>
            <a:off x="4782061" y="1697544"/>
            <a:ext cx="366335" cy="35169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5346388" y="1665357"/>
            <a:ext cx="975379" cy="4076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4683279" y="157506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6912471" y="1659518"/>
            <a:ext cx="564260" cy="4175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5257811" y="157506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6828012" y="157506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4623491" y="3206931"/>
            <a:ext cx="3206986" cy="2598756"/>
            <a:chOff x="4623491" y="3206931"/>
            <a:chExt cx="3206986" cy="259875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F065F77-106D-4376-B662-D62527B8C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569" y="3547317"/>
              <a:ext cx="2967459" cy="2239591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063331" y="4076589"/>
              <a:ext cx="237917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300" b="1" dirty="0">
                  <a:solidFill>
                    <a:schemeClr val="bg1"/>
                  </a:solidFill>
                </a:rPr>
                <a:t>연주로 수색을 하시겠습니까</a:t>
              </a:r>
              <a:r>
                <a:rPr lang="en-US" altLang="ko-KR" sz="1300" b="1" dirty="0">
                  <a:solidFill>
                    <a:schemeClr val="bg1"/>
                  </a:solidFill>
                </a:rPr>
                <a:t>?</a:t>
              </a:r>
              <a:endParaRPr lang="ko-KR" altLang="en-US" sz="1300" b="1" dirty="0">
                <a:solidFill>
                  <a:schemeClr val="bg1"/>
                </a:solidFill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0287B6E-9234-4CDE-88F9-05891408B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323" y="3332918"/>
              <a:ext cx="1715119" cy="62887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73EEEC-13A5-46DC-BB3F-EF4DC7A596D3}"/>
                </a:ext>
              </a:extLst>
            </p:cNvPr>
            <p:cNvSpPr txBox="1"/>
            <p:nvPr/>
          </p:nvSpPr>
          <p:spPr>
            <a:xfrm>
              <a:off x="5971270" y="346223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수색</a:t>
              </a: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6072A029-9362-4EEF-B962-7C8983425F15}"/>
                </a:ext>
              </a:extLst>
            </p:cNvPr>
            <p:cNvSpPr/>
            <p:nvPr/>
          </p:nvSpPr>
          <p:spPr>
            <a:xfrm>
              <a:off x="6542926" y="5136026"/>
              <a:ext cx="805818" cy="3520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아니오</a:t>
              </a:r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4C419C5-3550-4CAE-8ECF-E5EB3DD97240}"/>
                </a:ext>
              </a:extLst>
            </p:cNvPr>
            <p:cNvSpPr/>
            <p:nvPr/>
          </p:nvSpPr>
          <p:spPr>
            <a:xfrm>
              <a:off x="5115531" y="5136026"/>
              <a:ext cx="805818" cy="3520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예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714D5B8-2A22-466E-B7C6-9967479CCB11}"/>
                </a:ext>
              </a:extLst>
            </p:cNvPr>
            <p:cNvSpPr/>
            <p:nvPr/>
          </p:nvSpPr>
          <p:spPr>
            <a:xfrm>
              <a:off x="4686002" y="3302093"/>
              <a:ext cx="3144475" cy="2503594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0478378E-1288-4AAF-A86C-F8D4674668BB}"/>
                </a:ext>
              </a:extLst>
            </p:cNvPr>
            <p:cNvSpPr/>
            <p:nvPr/>
          </p:nvSpPr>
          <p:spPr>
            <a:xfrm>
              <a:off x="4623491" y="3206931"/>
              <a:ext cx="168916" cy="1689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/>
                <a:t>6</a:t>
              </a:r>
              <a:endParaRPr lang="ko-KR" altLang="en-US" sz="110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299776" y="4458042"/>
              <a:ext cx="19062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rgbClr val="85FF29"/>
                  </a:solidFill>
                </a:rPr>
                <a:t>획득 가능한 보물 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: 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쌍절극</a:t>
              </a:r>
              <a:r>
                <a:rPr lang="en-US" altLang="ko-KR" sz="900" b="1" dirty="0">
                  <a:solidFill>
                    <a:srgbClr val="85FF29"/>
                  </a:solidFill>
                </a:rPr>
                <a:t>,</a:t>
              </a:r>
              <a:r>
                <a:rPr lang="ko-KR" altLang="en-US" sz="900" b="1" dirty="0">
                  <a:solidFill>
                    <a:srgbClr val="85FF29"/>
                  </a:solidFill>
                </a:rPr>
                <a:t>칠성검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2283FEA-6DA6-4742-8374-224AF26C24B0}"/>
                </a:ext>
              </a:extLst>
            </p:cNvPr>
            <p:cNvSpPr txBox="1"/>
            <p:nvPr/>
          </p:nvSpPr>
          <p:spPr>
            <a:xfrm>
              <a:off x="5665263" y="4775704"/>
              <a:ext cx="11753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남은 입장 횟수 </a:t>
              </a:r>
              <a:r>
                <a:rPr lang="en-US" altLang="ko-KR" sz="900" b="1" dirty="0">
                  <a:solidFill>
                    <a:schemeClr val="bg1"/>
                  </a:solidFill>
                </a:rPr>
                <a:t>: 7 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58863" y="1220184"/>
            <a:ext cx="3033734" cy="5215208"/>
            <a:chOff x="758863" y="1220184"/>
            <a:chExt cx="3033734" cy="5215208"/>
          </a:xfrm>
        </p:grpSpPr>
        <p:pic>
          <p:nvPicPr>
            <p:cNvPr id="19" name="그림 18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0E98ACA9-929E-4100-8AB3-2601637A0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1220184"/>
              <a:ext cx="3023908" cy="2421352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63" y="3552913"/>
              <a:ext cx="3030361" cy="2882479"/>
            </a:xfrm>
            <a:prstGeom prst="rect">
              <a:avLst/>
            </a:prstGeom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11" y="3641536"/>
              <a:ext cx="2957255" cy="2344114"/>
            </a:xfrm>
            <a:prstGeom prst="rect">
              <a:avLst/>
            </a:prstGeom>
          </p:spPr>
        </p:pic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6015358"/>
              <a:ext cx="3023908" cy="42003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51101745-BD12-47A4-83DA-8F9F148D3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10111" y="2594508"/>
              <a:ext cx="212659" cy="182279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7204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844647" y="1375484"/>
              <a:ext cx="890570" cy="241943"/>
              <a:chOff x="3899404" y="2685542"/>
              <a:chExt cx="890570" cy="241943"/>
            </a:xfrm>
          </p:grpSpPr>
          <p:pic>
            <p:nvPicPr>
              <p:cNvPr id="126" name="그림 125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570415" y="1377209"/>
              <a:ext cx="617518" cy="238493"/>
              <a:chOff x="3902158" y="2957475"/>
              <a:chExt cx="617518" cy="238493"/>
            </a:xfrm>
          </p:grpSpPr>
          <p:pic>
            <p:nvPicPr>
              <p:cNvPr id="124" name="그림 123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674" y="1386885"/>
              <a:ext cx="561776" cy="222485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458231" y="1381039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65" name="그림 64" descr="방이(가) 표시된 사진&#10;&#10;자동 생성된 설명">
              <a:extLst>
                <a:ext uri="{FF2B5EF4-FFF2-40B4-BE49-F238E27FC236}">
                  <a16:creationId xmlns:a16="http://schemas.microsoft.com/office/drawing/2014/main" id="{D8CA9201-7276-4920-9BA0-A1DA8225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3389861"/>
              <a:ext cx="3027281" cy="48227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975" y="3569583"/>
              <a:ext cx="488969" cy="215722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3064869" y="3557887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7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3899495"/>
              <a:ext cx="2178752" cy="419512"/>
            </a:xfrm>
            <a:prstGeom prst="rect">
              <a:avLst/>
            </a:prstGeom>
          </p:spPr>
        </p:pic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3935847"/>
              <a:ext cx="595115" cy="349100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09106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조조가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35" name="그림 134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3964522"/>
              <a:ext cx="454250" cy="153983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3949953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연주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3998068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421457"/>
              <a:ext cx="2178752" cy="419512"/>
            </a:xfrm>
            <a:prstGeom prst="rect">
              <a:avLst/>
            </a:prstGeom>
          </p:spPr>
        </p:pic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457809"/>
              <a:ext cx="588636" cy="349100"/>
            </a:xfrm>
            <a:prstGeom prst="rect">
              <a:avLst/>
            </a:prstGeom>
          </p:spPr>
        </p:pic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4490200"/>
              <a:ext cx="454250" cy="153983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475631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익주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943419"/>
              <a:ext cx="2178752" cy="419512"/>
            </a:xfrm>
            <a:prstGeom prst="rect">
              <a:avLst/>
            </a:prstGeom>
          </p:spPr>
        </p:pic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979771"/>
              <a:ext cx="584999" cy="349100"/>
            </a:xfrm>
            <a:prstGeom prst="rect">
              <a:avLst/>
            </a:prstGeom>
          </p:spPr>
        </p:pic>
        <p:pic>
          <p:nvPicPr>
            <p:cNvPr id="145" name="그림 144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008362"/>
              <a:ext cx="454250" cy="153983"/>
            </a:xfrm>
            <a:prstGeom prst="rect">
              <a:avLst/>
            </a:prstGeom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993793"/>
              <a:ext cx="51649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48" name="그림 147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5465380"/>
              <a:ext cx="2178752" cy="419512"/>
            </a:xfrm>
            <a:prstGeom prst="rect">
              <a:avLst/>
            </a:prstGeom>
          </p:spPr>
        </p:pic>
        <p:pic>
          <p:nvPicPr>
            <p:cNvPr id="149" name="그림 148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380" y="5501732"/>
              <a:ext cx="584999" cy="349100"/>
            </a:xfrm>
            <a:prstGeom prst="rect">
              <a:avLst/>
            </a:prstGeom>
          </p:spPr>
        </p:pic>
        <p:pic>
          <p:nvPicPr>
            <p:cNvPr id="151" name="그림 150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533363"/>
              <a:ext cx="454250" cy="153983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5518794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사주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62083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유언이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144205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공손찬이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672865"/>
              <a:ext cx="126032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동탁이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163" name="그림 162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113" y="6015357"/>
              <a:ext cx="605335" cy="419619"/>
            </a:xfrm>
            <a:prstGeom prst="rect">
              <a:avLst/>
            </a:prstGeom>
          </p:spPr>
        </p:pic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23" cstate="hq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422" y="6083084"/>
              <a:ext cx="344094" cy="320789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67" t="20367" r="32902" b="39922"/>
            <a:stretch/>
          </p:blipFill>
          <p:spPr>
            <a:xfrm>
              <a:off x="963060" y="5516562"/>
              <a:ext cx="383928" cy="321887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2501366" y="4964948"/>
              <a:ext cx="618776" cy="282070"/>
              <a:chOff x="2501366" y="4959571"/>
              <a:chExt cx="618776" cy="282070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2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1366" y="4959571"/>
                <a:ext cx="521829" cy="282070"/>
              </a:xfrm>
              <a:prstGeom prst="rect">
                <a:avLst/>
              </a:prstGeom>
            </p:spPr>
          </p:pic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90AA937C-720B-47CA-91E1-6645F9FA1679}"/>
                  </a:ext>
                </a:extLst>
              </p:cNvPr>
              <p:cNvSpPr txBox="1"/>
              <p:nvPr/>
            </p:nvSpPr>
            <p:spPr>
              <a:xfrm>
                <a:off x="2516711" y="4989329"/>
                <a:ext cx="603431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백마 </a:t>
                </a:r>
                <a:r>
                  <a:rPr lang="en-US" altLang="ko-KR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청공검</a:t>
                </a:r>
                <a:endParaRPr lang="en-US" altLang="ko-KR" sz="400" b="1" dirty="0" smtClean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66" name="그룹 165"/>
            <p:cNvGrpSpPr/>
            <p:nvPr/>
          </p:nvGrpSpPr>
          <p:grpSpPr>
            <a:xfrm>
              <a:off x="2488766" y="5488955"/>
              <a:ext cx="628780" cy="282070"/>
              <a:chOff x="2488766" y="4959571"/>
              <a:chExt cx="628780" cy="282070"/>
            </a:xfrm>
          </p:grpSpPr>
          <p:pic>
            <p:nvPicPr>
              <p:cNvPr id="167" name="그림 166"/>
              <p:cNvPicPr>
                <a:picLocks noChangeAspect="1"/>
              </p:cNvPicPr>
              <p:nvPr/>
            </p:nvPicPr>
            <p:blipFill>
              <a:blip r:embed="rId2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1366" y="4959571"/>
                <a:ext cx="521829" cy="282070"/>
              </a:xfrm>
              <a:prstGeom prst="rect">
                <a:avLst/>
              </a:prstGeom>
            </p:spPr>
          </p:pic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0AA937C-720B-47CA-91E1-6645F9FA1679}"/>
                  </a:ext>
                </a:extLst>
              </p:cNvPr>
              <p:cNvSpPr txBox="1"/>
              <p:nvPr/>
            </p:nvSpPr>
            <p:spPr>
              <a:xfrm>
                <a:off x="2488766" y="4994542"/>
                <a:ext cx="628780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방천화극 </a:t>
                </a:r>
                <a:r>
                  <a:rPr lang="en-US" altLang="ko-KR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옥새</a:t>
                </a:r>
                <a:endParaRPr lang="en-US" altLang="ko-KR" sz="400" b="1" dirty="0" smtClean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69" name="그룹 168"/>
            <p:cNvGrpSpPr/>
            <p:nvPr/>
          </p:nvGrpSpPr>
          <p:grpSpPr>
            <a:xfrm>
              <a:off x="2490298" y="3924123"/>
              <a:ext cx="635233" cy="282070"/>
              <a:chOff x="2490298" y="4959571"/>
              <a:chExt cx="635233" cy="282070"/>
            </a:xfrm>
          </p:grpSpPr>
          <p:pic>
            <p:nvPicPr>
              <p:cNvPr id="170" name="그림 169"/>
              <p:cNvPicPr>
                <a:picLocks noChangeAspect="1"/>
              </p:cNvPicPr>
              <p:nvPr/>
            </p:nvPicPr>
            <p:blipFill>
              <a:blip r:embed="rId2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1366" y="4959571"/>
                <a:ext cx="521829" cy="282070"/>
              </a:xfrm>
              <a:prstGeom prst="rect">
                <a:avLst/>
              </a:prstGeom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90AA937C-720B-47CA-91E1-6645F9FA1679}"/>
                  </a:ext>
                </a:extLst>
              </p:cNvPr>
              <p:cNvSpPr txBox="1"/>
              <p:nvPr/>
            </p:nvSpPr>
            <p:spPr>
              <a:xfrm>
                <a:off x="2490298" y="4984032"/>
                <a:ext cx="63523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쌍절극</a:t>
                </a:r>
                <a:r>
                  <a:rPr lang="en-US" altLang="ko-KR" sz="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ko-KR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칠성검</a:t>
                </a:r>
                <a:endParaRPr lang="en-US" altLang="ko-KR" sz="400" b="1" dirty="0" smtClean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72" name="그룹 171"/>
            <p:cNvGrpSpPr/>
            <p:nvPr/>
          </p:nvGrpSpPr>
          <p:grpSpPr>
            <a:xfrm>
              <a:off x="2460212" y="4448130"/>
              <a:ext cx="710577" cy="282070"/>
              <a:chOff x="2460212" y="4959571"/>
              <a:chExt cx="710577" cy="282070"/>
            </a:xfrm>
          </p:grpSpPr>
          <p:pic>
            <p:nvPicPr>
              <p:cNvPr id="173" name="그림 172"/>
              <p:cNvPicPr>
                <a:picLocks noChangeAspect="1"/>
              </p:cNvPicPr>
              <p:nvPr/>
            </p:nvPicPr>
            <p:blipFill>
              <a:blip r:embed="rId2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1366" y="4959571"/>
                <a:ext cx="521829" cy="282070"/>
              </a:xfrm>
              <a:prstGeom prst="rect">
                <a:avLst/>
              </a:prstGeom>
            </p:spPr>
          </p:pic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90AA937C-720B-47CA-91E1-6645F9FA1679}"/>
                  </a:ext>
                </a:extLst>
              </p:cNvPr>
              <p:cNvSpPr txBox="1"/>
              <p:nvPr/>
            </p:nvSpPr>
            <p:spPr>
              <a:xfrm>
                <a:off x="2460212" y="4993500"/>
                <a:ext cx="710577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맹획 머리띠 </a:t>
                </a:r>
                <a:r>
                  <a:rPr lang="en-US" altLang="ko-KR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비도</a:t>
                </a:r>
                <a:endParaRPr lang="en-US" altLang="ko-KR" sz="400" b="1" dirty="0" smtClean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4526269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04294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56931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51" name="그림 250">
              <a:extLst>
                <a:ext uri="{FF2B5EF4-FFF2-40B4-BE49-F238E27FC236}">
                  <a16:creationId xmlns:a16="http://schemas.microsoft.com/office/drawing/2014/main" id="{777F6DB4-21ED-4136-B383-1830CE2A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02" y="4989170"/>
              <a:ext cx="327367" cy="315277"/>
            </a:xfrm>
            <a:prstGeom prst="rect">
              <a:avLst/>
            </a:prstGeom>
          </p:spPr>
        </p:pic>
        <p:pic>
          <p:nvPicPr>
            <p:cNvPr id="252" name="그림 251">
              <a:extLst>
                <a:ext uri="{FF2B5EF4-FFF2-40B4-BE49-F238E27FC236}">
                  <a16:creationId xmlns:a16="http://schemas.microsoft.com/office/drawing/2014/main" id="{B41713D1-B5CB-490C-9660-BE313760D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22" y="4472641"/>
              <a:ext cx="332846" cy="317144"/>
            </a:xfrm>
            <a:prstGeom prst="rect">
              <a:avLst/>
            </a:prstGeom>
          </p:spPr>
        </p:pic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F616C802-36A7-4861-8ACA-8A2EBA576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412" y="3968209"/>
              <a:ext cx="332525" cy="304746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1555145" y="1541136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453040" y="123115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765316" y="1210423"/>
            <a:ext cx="3023908" cy="22859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439AF1-B2BC-4D25-ABBD-D8821DE3B727}"/>
              </a:ext>
            </a:extLst>
          </p:cNvPr>
          <p:cNvSpPr/>
          <p:nvPr/>
        </p:nvSpPr>
        <p:spPr>
          <a:xfrm>
            <a:off x="2837256" y="3517862"/>
            <a:ext cx="629358" cy="32373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4D7CCC7-2E4A-4D9A-AB40-FBBFFBFB7D0A}"/>
              </a:ext>
            </a:extLst>
          </p:cNvPr>
          <p:cNvSpPr/>
          <p:nvPr/>
        </p:nvSpPr>
        <p:spPr>
          <a:xfrm>
            <a:off x="747699" y="3895896"/>
            <a:ext cx="3035079" cy="210244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BB8BC35-C109-4F18-B68A-CA2BBD033BE9}"/>
              </a:ext>
            </a:extLst>
          </p:cNvPr>
          <p:cNvSpPr/>
          <p:nvPr/>
        </p:nvSpPr>
        <p:spPr>
          <a:xfrm>
            <a:off x="399667" y="3895896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84" name="위쪽/아래쪽 화살표 2">
            <a:extLst>
              <a:ext uri="{FF2B5EF4-FFF2-40B4-BE49-F238E27FC236}">
                <a16:creationId xmlns:a16="http://schemas.microsoft.com/office/drawing/2014/main" id="{8FAEE36D-3F0D-4112-8C84-3B3E4248710D}"/>
              </a:ext>
            </a:extLst>
          </p:cNvPr>
          <p:cNvSpPr/>
          <p:nvPr/>
        </p:nvSpPr>
        <p:spPr>
          <a:xfrm>
            <a:off x="3585891" y="4068752"/>
            <a:ext cx="396883" cy="1719412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1458239" y="2400071"/>
            <a:ext cx="503851" cy="48809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9AF77A1-FE6F-4959-9EFC-2CE12F11F182}"/>
              </a:ext>
            </a:extLst>
          </p:cNvPr>
          <p:cNvSpPr/>
          <p:nvPr/>
        </p:nvSpPr>
        <p:spPr>
          <a:xfrm>
            <a:off x="2734878" y="341091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940" y="1736720"/>
            <a:ext cx="328441" cy="27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50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5750"/>
            <a:ext cx="3548332" cy="4054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확인 창 </a:t>
            </a:r>
            <a:r>
              <a:rPr lang="en-US" altLang="ko-KR" sz="1400" b="1" dirty="0">
                <a:solidFill>
                  <a:srgbClr val="FF0000"/>
                </a:solidFill>
              </a:rPr>
              <a:t>– ( </a:t>
            </a:r>
            <a:r>
              <a:rPr lang="ko-KR" altLang="en-US" sz="1400" b="1" dirty="0">
                <a:solidFill>
                  <a:srgbClr val="FF0000"/>
                </a:solidFill>
              </a:rPr>
              <a:t>예 누를 시 이동 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200" dirty="0"/>
              <a:t>0.5</a:t>
            </a:r>
            <a:r>
              <a:rPr lang="ko-KR" altLang="en-US" sz="1200" dirty="0"/>
              <a:t>초 </a:t>
            </a:r>
            <a:r>
              <a:rPr lang="en-US" altLang="ko-KR" sz="1200" dirty="0"/>
              <a:t>fade in </a:t>
            </a:r>
            <a:r>
              <a:rPr lang="ko-KR" altLang="en-US" sz="1200" dirty="0"/>
              <a:t>검정색 바탕 </a:t>
            </a:r>
            <a:r>
              <a:rPr lang="en-US" altLang="ko-KR" sz="1200" dirty="0"/>
              <a:t>(</a:t>
            </a:r>
            <a:r>
              <a:rPr lang="ko-KR" altLang="en-US" sz="1200" dirty="0"/>
              <a:t>투명도 </a:t>
            </a:r>
            <a:r>
              <a:rPr lang="en-US" altLang="ko-KR" sz="1200" dirty="0"/>
              <a:t>20%)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보물 발견 시 화면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화면 클릭 시 상자 주변에 빛이 나면서</a:t>
            </a:r>
            <a:r>
              <a:rPr lang="en-US" altLang="ko-KR" sz="1200" dirty="0"/>
              <a:t> </a:t>
            </a:r>
            <a:r>
              <a:rPr lang="ko-KR" altLang="en-US" sz="1200" dirty="0"/>
              <a:t>흰색 </a:t>
            </a:r>
            <a:endParaRPr lang="en-US" altLang="ko-KR" sz="1200" dirty="0"/>
          </a:p>
          <a:p>
            <a:r>
              <a:rPr lang="ko-KR" altLang="en-US" sz="1200" dirty="0"/>
              <a:t>배경이 화면을 가린 뒤 소리와 함께 보물 등장</a:t>
            </a:r>
            <a:endParaRPr lang="en-US" altLang="ko-KR" sz="1200" dirty="0"/>
          </a:p>
          <a:p>
            <a:r>
              <a:rPr lang="en-US" altLang="ko-KR" sz="1200" dirty="0"/>
              <a:t>(fade in)</a:t>
            </a:r>
          </a:p>
          <a:p>
            <a:endParaRPr lang="en-US" altLang="ko-KR" sz="1200" b="1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보물 클릭 후 결과 창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밝게 빛나던 화면이 점점 돌아옴 </a:t>
            </a:r>
            <a:r>
              <a:rPr lang="en-US" altLang="ko-KR" sz="1200" dirty="0"/>
              <a:t>(fade out)</a:t>
            </a:r>
          </a:p>
          <a:p>
            <a:endParaRPr lang="en-US" altLang="ko-KR" sz="1200" dirty="0"/>
          </a:p>
          <a:p>
            <a:r>
              <a:rPr lang="ko-KR" altLang="en-US" sz="1200" dirty="0"/>
              <a:t>획득 성공 </a:t>
            </a:r>
            <a:r>
              <a:rPr lang="en-US" altLang="ko-KR" sz="1200" dirty="0"/>
              <a:t>– </a:t>
            </a:r>
            <a:r>
              <a:rPr lang="ko-KR" altLang="en-US" sz="1200" dirty="0"/>
              <a:t>획득한 보물 이미지 표시</a:t>
            </a:r>
            <a:r>
              <a:rPr lang="en-US" altLang="ko-KR" sz="1200" dirty="0"/>
              <a:t>, </a:t>
            </a:r>
            <a:r>
              <a:rPr lang="ko-KR" altLang="en-US" sz="1200" dirty="0"/>
              <a:t>보물 획득 표시</a:t>
            </a:r>
            <a:r>
              <a:rPr lang="en-US" altLang="ko-KR" sz="1200" dirty="0"/>
              <a:t>, </a:t>
            </a:r>
            <a:r>
              <a:rPr lang="ko-KR" altLang="en-US" sz="1200" dirty="0"/>
              <a:t>황금 네온 테두리 표시</a:t>
            </a:r>
            <a:r>
              <a:rPr lang="en-US" altLang="ko-KR" sz="1200" dirty="0"/>
              <a:t> </a:t>
            </a:r>
          </a:p>
          <a:p>
            <a:r>
              <a:rPr lang="ko-KR" altLang="en-US" sz="1200" dirty="0"/>
              <a:t>획득 실패 </a:t>
            </a:r>
            <a:r>
              <a:rPr lang="en-US" altLang="ko-KR" sz="1200" dirty="0"/>
              <a:t>– </a:t>
            </a:r>
            <a:r>
              <a:rPr lang="ko-KR" altLang="en-US" sz="1200" dirty="0"/>
              <a:t>실패 이미지 표시</a:t>
            </a:r>
            <a:r>
              <a:rPr lang="en-US" altLang="ko-KR" sz="1200" dirty="0"/>
              <a:t>, </a:t>
            </a:r>
            <a:r>
              <a:rPr lang="ko-KR" altLang="en-US" sz="1200" dirty="0"/>
              <a:t>일정 지식 지급</a:t>
            </a:r>
            <a:r>
              <a:rPr lang="en-US" altLang="ko-KR" sz="1200" dirty="0"/>
              <a:t>, </a:t>
            </a:r>
            <a:r>
              <a:rPr lang="ko-KR" altLang="en-US" sz="1200" dirty="0"/>
              <a:t>빨강 네온 테두리 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이미지 크기 </a:t>
            </a:r>
            <a:r>
              <a:rPr lang="en-US" altLang="ko-KR" sz="1200" dirty="0"/>
              <a:t>: 250 x 250 </a:t>
            </a:r>
            <a:r>
              <a:rPr lang="ko-KR" altLang="en-US" sz="1200" dirty="0"/>
              <a:t>픽셀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050" dirty="0"/>
              <a:t>[</a:t>
            </a:r>
            <a:r>
              <a:rPr lang="ko-KR" altLang="en-US" sz="1050" dirty="0"/>
              <a:t>참조</a:t>
            </a:r>
            <a:r>
              <a:rPr lang="en-US" altLang="ko-KR" sz="1050" dirty="0"/>
              <a:t>]</a:t>
            </a:r>
          </a:p>
          <a:p>
            <a:r>
              <a:rPr lang="ko-KR" altLang="en-US" sz="1050" dirty="0"/>
              <a:t>스페셜보물을 최대치까지 획득한 경우</a:t>
            </a:r>
            <a:endParaRPr lang="en-US" altLang="ko-KR" sz="1050" dirty="0"/>
          </a:p>
          <a:p>
            <a:r>
              <a:rPr lang="ko-KR" altLang="en-US" sz="1050" dirty="0"/>
              <a:t>받는 보상 </a:t>
            </a:r>
            <a:r>
              <a:rPr lang="en-US" altLang="ko-KR" sz="1050" dirty="0"/>
              <a:t>: </a:t>
            </a:r>
            <a:r>
              <a:rPr lang="ko-KR" altLang="en-US" sz="1050" dirty="0"/>
              <a:t>지식 </a:t>
            </a:r>
            <a:r>
              <a:rPr lang="en-US" altLang="ko-KR" sz="1050" dirty="0"/>
              <a:t>300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보상</a:t>
            </a: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9262A6A-916B-472B-92B6-FF3FEFC05D0F}"/>
              </a:ext>
            </a:extLst>
          </p:cNvPr>
          <p:cNvSpPr/>
          <p:nvPr/>
        </p:nvSpPr>
        <p:spPr>
          <a:xfrm>
            <a:off x="3737481" y="2550568"/>
            <a:ext cx="4593039" cy="38536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F7D6CC13-0E6C-4B45-AFAC-A13786B70183}"/>
              </a:ext>
            </a:extLst>
          </p:cNvPr>
          <p:cNvSpPr/>
          <p:nvPr/>
        </p:nvSpPr>
        <p:spPr>
          <a:xfrm>
            <a:off x="3664743" y="244856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pic>
        <p:nvPicPr>
          <p:cNvPr id="207" name="그림 206">
            <a:extLst>
              <a:ext uri="{FF2B5EF4-FFF2-40B4-BE49-F238E27FC236}">
                <a16:creationId xmlns:a16="http://schemas.microsoft.com/office/drawing/2014/main" id="{9F065F77-106D-4376-B662-D62527B8C1F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434" y="1135736"/>
            <a:ext cx="1574515" cy="1188312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3845651" y="1416564"/>
            <a:ext cx="13660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연주로 수색을 하시겠습니까</a:t>
            </a:r>
            <a:r>
              <a:rPr lang="en-US" altLang="ko-KR" sz="700" b="1" dirty="0">
                <a:solidFill>
                  <a:schemeClr val="bg1"/>
                </a:solidFill>
              </a:rPr>
              <a:t>?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pic>
        <p:nvPicPr>
          <p:cNvPr id="209" name="그림 208">
            <a:extLst>
              <a:ext uri="{FF2B5EF4-FFF2-40B4-BE49-F238E27FC236}">
                <a16:creationId xmlns:a16="http://schemas.microsoft.com/office/drawing/2014/main" id="{20287B6E-9234-4CDE-88F9-05891408B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13" y="1021977"/>
            <a:ext cx="910031" cy="333678"/>
          </a:xfrm>
          <a:prstGeom prst="rect">
            <a:avLst/>
          </a:prstGeom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3D73EEEC-13A5-46DC-BB3F-EF4DC7A596D3}"/>
              </a:ext>
            </a:extLst>
          </p:cNvPr>
          <p:cNvSpPr txBox="1"/>
          <p:nvPr/>
        </p:nvSpPr>
        <p:spPr>
          <a:xfrm>
            <a:off x="4327624" y="106186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수색</a:t>
            </a:r>
          </a:p>
        </p:txBody>
      </p:sp>
      <p:sp>
        <p:nvSpPr>
          <p:cNvPr id="211" name="사각형: 둥근 모서리 69">
            <a:extLst>
              <a:ext uri="{FF2B5EF4-FFF2-40B4-BE49-F238E27FC236}">
                <a16:creationId xmlns:a16="http://schemas.microsoft.com/office/drawing/2014/main" id="{6072A029-9362-4EEF-B962-7C8983425F15}"/>
              </a:ext>
            </a:extLst>
          </p:cNvPr>
          <p:cNvSpPr/>
          <p:nvPr/>
        </p:nvSpPr>
        <p:spPr>
          <a:xfrm>
            <a:off x="4682570" y="1978694"/>
            <a:ext cx="427562" cy="1868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</a:rPr>
              <a:t>아니오</a:t>
            </a:r>
          </a:p>
        </p:txBody>
      </p:sp>
      <p:sp>
        <p:nvSpPr>
          <p:cNvPr id="212" name="사각형: 둥근 모서리 70">
            <a:extLst>
              <a:ext uri="{FF2B5EF4-FFF2-40B4-BE49-F238E27FC236}">
                <a16:creationId xmlns:a16="http://schemas.microsoft.com/office/drawing/2014/main" id="{B4C419C5-3550-4CAE-8ECF-E5EB3DD97240}"/>
              </a:ext>
            </a:extLst>
          </p:cNvPr>
          <p:cNvSpPr/>
          <p:nvPr/>
        </p:nvSpPr>
        <p:spPr>
          <a:xfrm>
            <a:off x="3925203" y="1978694"/>
            <a:ext cx="427562" cy="1868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>
                <a:solidFill>
                  <a:schemeClr val="tx1"/>
                </a:solidFill>
              </a:rPr>
              <a:t>예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3958667" y="1618960"/>
            <a:ext cx="114005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" b="1" dirty="0">
                <a:solidFill>
                  <a:srgbClr val="85FF29"/>
                </a:solidFill>
              </a:rPr>
              <a:t>획득 가능한 보물 </a:t>
            </a:r>
            <a:r>
              <a:rPr lang="en-US" altLang="ko-KR" sz="500" b="1" dirty="0">
                <a:solidFill>
                  <a:srgbClr val="85FF29"/>
                </a:solidFill>
              </a:rPr>
              <a:t>: </a:t>
            </a:r>
            <a:r>
              <a:rPr lang="ko-KR" altLang="en-US" sz="500" b="1" dirty="0">
                <a:solidFill>
                  <a:srgbClr val="85FF29"/>
                </a:solidFill>
              </a:rPr>
              <a:t>쌍절극</a:t>
            </a:r>
            <a:r>
              <a:rPr lang="en-US" altLang="ko-KR" sz="500" b="1" dirty="0">
                <a:solidFill>
                  <a:srgbClr val="85FF29"/>
                </a:solidFill>
              </a:rPr>
              <a:t>,</a:t>
            </a:r>
            <a:r>
              <a:rPr lang="ko-KR" altLang="en-US" sz="500" b="1" dirty="0">
                <a:solidFill>
                  <a:srgbClr val="85FF29"/>
                </a:solidFill>
              </a:rPr>
              <a:t>칠성검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4161447" y="1787510"/>
            <a:ext cx="7344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" b="1" dirty="0">
                <a:solidFill>
                  <a:schemeClr val="bg1"/>
                </a:solidFill>
              </a:rPr>
              <a:t>남은 입장 횟수 </a:t>
            </a:r>
            <a:r>
              <a:rPr lang="en-US" altLang="ko-KR" sz="500" b="1" dirty="0">
                <a:solidFill>
                  <a:schemeClr val="bg1"/>
                </a:solidFill>
              </a:rPr>
              <a:t>: 7 </a:t>
            </a:r>
            <a:endParaRPr lang="ko-KR" altLang="en-US" sz="500" b="1" dirty="0">
              <a:solidFill>
                <a:schemeClr val="bg1"/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E867624D-27D5-4FA2-AE22-199D7F6C15AF}"/>
              </a:ext>
            </a:extLst>
          </p:cNvPr>
          <p:cNvSpPr/>
          <p:nvPr/>
        </p:nvSpPr>
        <p:spPr>
          <a:xfrm>
            <a:off x="3921160" y="1963291"/>
            <a:ext cx="431605" cy="19389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" name="오른쪽 화살표 2"/>
          <p:cNvSpPr/>
          <p:nvPr/>
        </p:nvSpPr>
        <p:spPr>
          <a:xfrm flipH="1">
            <a:off x="3321345" y="1933630"/>
            <a:ext cx="544905" cy="26990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054342" y="2880426"/>
            <a:ext cx="1791105" cy="3162268"/>
            <a:chOff x="3867250" y="2880426"/>
            <a:chExt cx="1791105" cy="3162268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4D18354-1E72-49FD-8A3C-A2AF1381A792}"/>
                </a:ext>
              </a:extLst>
            </p:cNvPr>
            <p:cNvSpPr/>
            <p:nvPr/>
          </p:nvSpPr>
          <p:spPr>
            <a:xfrm>
              <a:off x="3867250" y="2880426"/>
              <a:ext cx="1791105" cy="316226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BA657498-D441-47EC-B406-D520308C7C77}"/>
                </a:ext>
              </a:extLst>
            </p:cNvPr>
            <p:cNvSpPr/>
            <p:nvPr/>
          </p:nvSpPr>
          <p:spPr>
            <a:xfrm>
              <a:off x="3981858" y="3170179"/>
              <a:ext cx="1564578" cy="26553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4049830" y="5309738"/>
              <a:ext cx="139178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아무 화면 클릭 시 돌아갑니다</a:t>
              </a:r>
              <a:r>
                <a:rPr lang="en-US" altLang="ko-KR" sz="1100" b="1" dirty="0">
                  <a:solidFill>
                    <a:schemeClr val="accent3">
                      <a:lumMod val="75000"/>
                    </a:schemeClr>
                  </a:solidFill>
                </a:rPr>
                <a:t>.</a:t>
              </a:r>
              <a:endParaRPr lang="ko-KR" altLang="en-US" sz="11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9FB74F1-F5DB-4EFC-805F-04221CF1532F}"/>
                </a:ext>
              </a:extLst>
            </p:cNvPr>
            <p:cNvSpPr txBox="1"/>
            <p:nvPr/>
          </p:nvSpPr>
          <p:spPr>
            <a:xfrm>
              <a:off x="4000174" y="3197629"/>
              <a:ext cx="155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FF0000"/>
                  </a:solidFill>
                </a:rPr>
                <a:t>실</a:t>
              </a:r>
              <a:r>
                <a:rPr lang="en-US" altLang="ko-KR" sz="3200" b="1" dirty="0">
                  <a:solidFill>
                    <a:srgbClr val="FF0000"/>
                  </a:solidFill>
                </a:rPr>
                <a:t>	</a:t>
              </a:r>
              <a:r>
                <a:rPr lang="ko-KR" altLang="en-US" sz="3200" b="1" dirty="0">
                  <a:solidFill>
                    <a:srgbClr val="FF0000"/>
                  </a:solidFill>
                </a:rPr>
                <a:t>패</a:t>
              </a:r>
              <a:endParaRPr lang="en-US" altLang="ko-KR" sz="3200" b="1" dirty="0">
                <a:solidFill>
                  <a:srgbClr val="FF0000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8494CC0-CB40-4478-99FB-B12271049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34" t="59999" r="2442" b="1893"/>
            <a:stretch/>
          </p:blipFill>
          <p:spPr>
            <a:xfrm>
              <a:off x="4243735" y="3684138"/>
              <a:ext cx="1066462" cy="1046772"/>
            </a:xfrm>
            <a:prstGeom prst="rect">
              <a:avLst/>
            </a:prstGeom>
            <a:effectLst>
              <a:glow rad="101600">
                <a:srgbClr val="FF0000">
                  <a:alpha val="60000"/>
                </a:srgbClr>
              </a:glow>
            </a:effectLst>
          </p:spPr>
        </p:pic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3990373" y="4932072"/>
              <a:ext cx="150173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D966"/>
                  </a:solidFill>
                </a:rPr>
                <a:t>[</a:t>
              </a:r>
              <a:r>
                <a:rPr lang="ko-KR" altLang="en-US" sz="800" b="1" dirty="0">
                  <a:solidFill>
                    <a:srgbClr val="FFD966"/>
                  </a:solidFill>
                </a:rPr>
                <a:t>지식 </a:t>
              </a:r>
              <a:r>
                <a:rPr lang="en-US" altLang="ko-KR" sz="800" b="1" dirty="0">
                  <a:solidFill>
                    <a:srgbClr val="FFD966"/>
                  </a:solidFill>
                </a:rPr>
                <a:t>10]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을 획득하였습니다</a:t>
              </a:r>
            </a:p>
          </p:txBody>
        </p:sp>
      </p:grpSp>
      <p:pic>
        <p:nvPicPr>
          <p:cNvPr id="206" name="그림 205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B0D95BAE-6616-484F-91E2-923D4E786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329" y="5282380"/>
            <a:ext cx="1017982" cy="650880"/>
          </a:xfrm>
          <a:prstGeom prst="rect">
            <a:avLst/>
          </a:prstGeom>
          <a:effectLst/>
        </p:spPr>
      </p:pic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8657486" y="4932072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277119" y="2891507"/>
            <a:ext cx="1791105" cy="3162268"/>
            <a:chOff x="6241798" y="2895824"/>
            <a:chExt cx="1791105" cy="3162268"/>
          </a:xfrm>
        </p:grpSpPr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BC4138B-527F-4191-AA6F-17412C99139E}"/>
                </a:ext>
              </a:extLst>
            </p:cNvPr>
            <p:cNvSpPr/>
            <p:nvPr/>
          </p:nvSpPr>
          <p:spPr>
            <a:xfrm>
              <a:off x="6241798" y="2895824"/>
              <a:ext cx="1791105" cy="316226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CE78DA1-A373-41DF-8B61-D30624670E30}"/>
                </a:ext>
              </a:extLst>
            </p:cNvPr>
            <p:cNvSpPr/>
            <p:nvPr/>
          </p:nvSpPr>
          <p:spPr>
            <a:xfrm>
              <a:off x="6344157" y="3182669"/>
              <a:ext cx="1564578" cy="26553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84F6932-DF6F-4DFA-8A1D-7494C1D02CBA}"/>
                </a:ext>
              </a:extLst>
            </p:cNvPr>
            <p:cNvSpPr txBox="1"/>
            <p:nvPr/>
          </p:nvSpPr>
          <p:spPr>
            <a:xfrm>
              <a:off x="6412129" y="5322228"/>
              <a:ext cx="139178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아무 화면 클릭 시 돌아갑니다</a:t>
              </a:r>
              <a:r>
                <a:rPr lang="en-US" altLang="ko-KR" sz="1100" b="1" dirty="0">
                  <a:solidFill>
                    <a:schemeClr val="accent3">
                      <a:lumMod val="75000"/>
                    </a:schemeClr>
                  </a:solidFill>
                </a:rPr>
                <a:t>.</a:t>
              </a:r>
              <a:endParaRPr lang="ko-KR" altLang="en-US" sz="11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883A97A-FD72-4364-9FBB-58ECB0C79FB3}"/>
                </a:ext>
              </a:extLst>
            </p:cNvPr>
            <p:cNvSpPr txBox="1"/>
            <p:nvPr/>
          </p:nvSpPr>
          <p:spPr>
            <a:xfrm>
              <a:off x="6362473" y="3210119"/>
              <a:ext cx="155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성</a:t>
              </a:r>
              <a:r>
                <a:rPr lang="en-US" altLang="ko-KR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</a:t>
              </a:r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공</a:t>
              </a:r>
              <a:endPara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204" name="그림 203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3882" y="3877070"/>
              <a:ext cx="1017982" cy="650880"/>
            </a:xfrm>
            <a:prstGeom prst="rect">
              <a:avLst/>
            </a:prstGeom>
            <a:effectLst>
              <a:glow rad="139700">
                <a:schemeClr val="accent4">
                  <a:alpha val="40000"/>
                </a:schemeClr>
              </a:glow>
            </a:effectLst>
          </p:spPr>
        </p:pic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6395840" y="4932072"/>
              <a:ext cx="143764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D966"/>
                  </a:solidFill>
                </a:rPr>
                <a:t>[</a:t>
              </a:r>
              <a:r>
                <a:rPr lang="ko-KR" altLang="en-US" sz="800" b="1" dirty="0">
                  <a:solidFill>
                    <a:srgbClr val="FFD966"/>
                  </a:solidFill>
                </a:rPr>
                <a:t>칠성검</a:t>
              </a:r>
              <a:r>
                <a:rPr lang="en-US" altLang="ko-KR" sz="800" b="1" dirty="0">
                  <a:solidFill>
                    <a:srgbClr val="FFD966"/>
                  </a:solidFill>
                </a:rPr>
                <a:t>]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을 획득하였습니다</a:t>
              </a: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4A222E1B-B78D-4B93-8093-2F703E50EE35}"/>
                </a:ext>
              </a:extLst>
            </p:cNvPr>
            <p:cNvSpPr/>
            <p:nvPr/>
          </p:nvSpPr>
          <p:spPr>
            <a:xfrm>
              <a:off x="6618704" y="4216724"/>
              <a:ext cx="10284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b="1" dirty="0">
                  <a:solidFill>
                    <a:schemeClr val="bg1"/>
                  </a:solidFill>
                </a:rPr>
                <a:t>Reference</a:t>
              </a: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169218" y="1220184"/>
            <a:ext cx="3033734" cy="5215208"/>
            <a:chOff x="758863" y="1220184"/>
            <a:chExt cx="3033734" cy="5215208"/>
          </a:xfrm>
        </p:grpSpPr>
        <p:pic>
          <p:nvPicPr>
            <p:cNvPr id="221" name="그림 220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0E98ACA9-929E-4100-8AB3-2601637A0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1220184"/>
              <a:ext cx="3023908" cy="2421352"/>
            </a:xfrm>
            <a:prstGeom prst="rect">
              <a:avLst/>
            </a:prstGeom>
          </p:spPr>
        </p:pic>
        <p:pic>
          <p:nvPicPr>
            <p:cNvPr id="222" name="그림 221">
              <a:extLst>
                <a:ext uri="{FF2B5EF4-FFF2-40B4-BE49-F238E27FC236}">
                  <a16:creationId xmlns:a16="http://schemas.microsoft.com/office/drawing/2014/main" id="{D30C4F51-3967-4987-BAD2-C507BB5E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63" y="3552913"/>
              <a:ext cx="3030361" cy="2882479"/>
            </a:xfrm>
            <a:prstGeom prst="rect">
              <a:avLst/>
            </a:prstGeom>
          </p:spPr>
        </p:pic>
        <p:pic>
          <p:nvPicPr>
            <p:cNvPr id="223" name="그림 222">
              <a:extLst>
                <a:ext uri="{FF2B5EF4-FFF2-40B4-BE49-F238E27FC236}">
                  <a16:creationId xmlns:a16="http://schemas.microsoft.com/office/drawing/2014/main" id="{F30851F1-5554-4C0D-B1DD-8EFC3F30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411" y="3641536"/>
              <a:ext cx="2957255" cy="2344114"/>
            </a:xfrm>
            <a:prstGeom prst="rect">
              <a:avLst/>
            </a:prstGeom>
          </p:spPr>
        </p:pic>
        <p:pic>
          <p:nvPicPr>
            <p:cNvPr id="224" name="그림 223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6015358"/>
              <a:ext cx="3023908" cy="420034"/>
            </a:xfrm>
            <a:prstGeom prst="rect">
              <a:avLst/>
            </a:prstGeom>
          </p:spPr>
        </p:pic>
        <p:pic>
          <p:nvPicPr>
            <p:cNvPr id="226" name="그림 225">
              <a:extLst>
                <a:ext uri="{FF2B5EF4-FFF2-40B4-BE49-F238E27FC236}">
                  <a16:creationId xmlns:a16="http://schemas.microsoft.com/office/drawing/2014/main" id="{51101745-BD12-47A4-83DA-8F9F148D3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10111" y="2594508"/>
              <a:ext cx="212659" cy="182279"/>
            </a:xfrm>
            <a:prstGeom prst="rect">
              <a:avLst/>
            </a:prstGeom>
          </p:spPr>
        </p:pic>
        <p:pic>
          <p:nvPicPr>
            <p:cNvPr id="227" name="그림 226">
              <a:extLst>
                <a:ext uri="{FF2B5EF4-FFF2-40B4-BE49-F238E27FC236}">
                  <a16:creationId xmlns:a16="http://schemas.microsoft.com/office/drawing/2014/main" id="{0C00207E-1E1F-4EEC-A7AA-7F80D6B00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7204" y="1397428"/>
              <a:ext cx="208888" cy="208888"/>
            </a:xfrm>
            <a:prstGeom prst="rect">
              <a:avLst/>
            </a:prstGeom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  <p:grpSp>
          <p:nvGrpSpPr>
            <p:cNvPr id="228" name="그룹 22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844647" y="1375484"/>
              <a:ext cx="890570" cy="241943"/>
              <a:chOff x="3899404" y="2685542"/>
              <a:chExt cx="890570" cy="241943"/>
            </a:xfrm>
          </p:grpSpPr>
          <p:pic>
            <p:nvPicPr>
              <p:cNvPr id="279" name="그림 278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570415" y="1377209"/>
              <a:ext cx="617518" cy="238493"/>
              <a:chOff x="3902158" y="2957475"/>
              <a:chExt cx="617518" cy="238493"/>
            </a:xfrm>
          </p:grpSpPr>
          <p:pic>
            <p:nvPicPr>
              <p:cNvPr id="277" name="그림 276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pic>
          <p:nvPicPr>
            <p:cNvPr id="230" name="그림 229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0674" y="1386885"/>
              <a:ext cx="561776" cy="222485"/>
            </a:xfrm>
            <a:prstGeom prst="rect">
              <a:avLst/>
            </a:prstGeom>
          </p:spPr>
        </p:pic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2458231" y="1381039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150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232" name="그림 231" descr="방이(가) 표시된 사진&#10;&#10;자동 생성된 설명">
              <a:extLst>
                <a:ext uri="{FF2B5EF4-FFF2-40B4-BE49-F238E27FC236}">
                  <a16:creationId xmlns:a16="http://schemas.microsoft.com/office/drawing/2014/main" id="{D8CA9201-7276-4920-9BA0-A1DA8225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16" y="3389861"/>
              <a:ext cx="3027281" cy="482274"/>
            </a:xfrm>
            <a:prstGeom prst="rect">
              <a:avLst/>
            </a:prstGeom>
          </p:spPr>
        </p:pic>
        <p:pic>
          <p:nvPicPr>
            <p:cNvPr id="233" name="그림 232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975" y="3569583"/>
              <a:ext cx="488969" cy="215722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3064869" y="3557887"/>
              <a:ext cx="401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rPr>
                <a:t>7</a:t>
              </a:r>
              <a:endParaRPr lang="ko-KR" altLang="en-US" sz="900" dirty="0">
                <a:solidFill>
                  <a:schemeClr val="bg1"/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235" name="그림 234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3899495"/>
              <a:ext cx="2178752" cy="419512"/>
            </a:xfrm>
            <a:prstGeom prst="rect">
              <a:avLst/>
            </a:prstGeom>
          </p:spPr>
        </p:pic>
        <p:pic>
          <p:nvPicPr>
            <p:cNvPr id="236" name="그림 235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3935847"/>
              <a:ext cx="595115" cy="349100"/>
            </a:xfrm>
            <a:prstGeom prst="rect">
              <a:avLst/>
            </a:prstGeom>
          </p:spPr>
        </p:pic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09106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조조가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38" name="그림 237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3964522"/>
              <a:ext cx="454250" cy="153983"/>
            </a:xfrm>
            <a:prstGeom prst="rect">
              <a:avLst/>
            </a:prstGeom>
          </p:spPr>
        </p:pic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3949953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연주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3998068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41" name="그림 240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421457"/>
              <a:ext cx="2178752" cy="419512"/>
            </a:xfrm>
            <a:prstGeom prst="rect">
              <a:avLst/>
            </a:prstGeom>
          </p:spPr>
        </p:pic>
        <p:pic>
          <p:nvPicPr>
            <p:cNvPr id="242" name="그림 241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457809"/>
              <a:ext cx="588636" cy="349100"/>
            </a:xfrm>
            <a:prstGeom prst="rect">
              <a:avLst/>
            </a:prstGeom>
          </p:spPr>
        </p:pic>
        <p:pic>
          <p:nvPicPr>
            <p:cNvPr id="243" name="그림 242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4490200"/>
              <a:ext cx="454250" cy="153983"/>
            </a:xfrm>
            <a:prstGeom prst="rect">
              <a:avLst/>
            </a:prstGeom>
          </p:spPr>
        </p:pic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475631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익주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45" name="그림 244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4943419"/>
              <a:ext cx="2178752" cy="419512"/>
            </a:xfrm>
            <a:prstGeom prst="rect">
              <a:avLst/>
            </a:prstGeom>
          </p:spPr>
        </p:pic>
        <p:pic>
          <p:nvPicPr>
            <p:cNvPr id="246" name="그림 245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743" y="4979771"/>
              <a:ext cx="584999" cy="349100"/>
            </a:xfrm>
            <a:prstGeom prst="rect">
              <a:avLst/>
            </a:prstGeom>
          </p:spPr>
        </p:pic>
        <p:pic>
          <p:nvPicPr>
            <p:cNvPr id="247" name="그림 246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008362"/>
              <a:ext cx="454250" cy="153983"/>
            </a:xfrm>
            <a:prstGeom prst="rect">
              <a:avLst/>
            </a:prstGeom>
          </p:spPr>
        </p:pic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4993793"/>
              <a:ext cx="51649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32" y="5465380"/>
              <a:ext cx="2178752" cy="419512"/>
            </a:xfrm>
            <a:prstGeom prst="rect">
              <a:avLst/>
            </a:prstGeom>
          </p:spPr>
        </p:pic>
        <p:pic>
          <p:nvPicPr>
            <p:cNvPr id="250" name="그림 249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380" y="5501732"/>
              <a:ext cx="584999" cy="349100"/>
            </a:xfrm>
            <a:prstGeom prst="rect">
              <a:avLst/>
            </a:prstGeom>
          </p:spPr>
        </p:pic>
        <p:pic>
          <p:nvPicPr>
            <p:cNvPr id="251" name="그림 250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316" y="5533363"/>
              <a:ext cx="454250" cy="153983"/>
            </a:xfrm>
            <a:prstGeom prst="rect">
              <a:avLst/>
            </a:prstGeom>
          </p:spPr>
        </p:pic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652EF961-3702-44D6-A344-B4B17907412C}"/>
                </a:ext>
              </a:extLst>
            </p:cNvPr>
            <p:cNvSpPr txBox="1"/>
            <p:nvPr/>
          </p:nvSpPr>
          <p:spPr>
            <a:xfrm>
              <a:off x="1445594" y="5518794"/>
              <a:ext cx="45163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사주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4620833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유언이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144205"/>
              <a:ext cx="116198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공손찬이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90AA937C-720B-47CA-91E1-6645F9FA1679}"/>
                </a:ext>
              </a:extLst>
            </p:cNvPr>
            <p:cNvSpPr txBox="1"/>
            <p:nvPr/>
          </p:nvSpPr>
          <p:spPr>
            <a:xfrm>
              <a:off x="1399531" y="5672865"/>
              <a:ext cx="126032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동탁이 점령한 땅 입니다</a:t>
              </a:r>
              <a:r>
                <a:rPr lang="en-US" altLang="ko-KR" sz="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ko-KR" altLang="en-US" sz="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256" name="그림 255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113" y="6015357"/>
              <a:ext cx="605335" cy="419619"/>
            </a:xfrm>
            <a:prstGeom prst="rect">
              <a:avLst/>
            </a:prstGeom>
          </p:spPr>
        </p:pic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25" cstate="hq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422" y="6083084"/>
              <a:ext cx="344094" cy="320789"/>
            </a:xfrm>
            <a:prstGeom prst="rect">
              <a:avLst/>
            </a:prstGeom>
          </p:spPr>
        </p:pic>
        <p:pic>
          <p:nvPicPr>
            <p:cNvPr id="258" name="그림 257"/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67" t="20367" r="32902" b="39922"/>
            <a:stretch/>
          </p:blipFill>
          <p:spPr>
            <a:xfrm>
              <a:off x="963060" y="5516562"/>
              <a:ext cx="383928" cy="321887"/>
            </a:xfrm>
            <a:prstGeom prst="rect">
              <a:avLst/>
            </a:prstGeom>
          </p:spPr>
        </p:pic>
        <p:grpSp>
          <p:nvGrpSpPr>
            <p:cNvPr id="259" name="그룹 258"/>
            <p:cNvGrpSpPr/>
            <p:nvPr/>
          </p:nvGrpSpPr>
          <p:grpSpPr>
            <a:xfrm>
              <a:off x="2501366" y="4964948"/>
              <a:ext cx="618776" cy="282070"/>
              <a:chOff x="2501366" y="4959571"/>
              <a:chExt cx="618776" cy="282070"/>
            </a:xfrm>
          </p:grpSpPr>
          <p:pic>
            <p:nvPicPr>
              <p:cNvPr id="275" name="그림 274"/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1366" y="4959571"/>
                <a:ext cx="521829" cy="282070"/>
              </a:xfrm>
              <a:prstGeom prst="rect">
                <a:avLst/>
              </a:prstGeom>
            </p:spPr>
          </p:pic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90AA937C-720B-47CA-91E1-6645F9FA1679}"/>
                  </a:ext>
                </a:extLst>
              </p:cNvPr>
              <p:cNvSpPr txBox="1"/>
              <p:nvPr/>
            </p:nvSpPr>
            <p:spPr>
              <a:xfrm>
                <a:off x="2516711" y="4989329"/>
                <a:ext cx="603431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백마 </a:t>
                </a:r>
                <a:r>
                  <a:rPr lang="en-US" altLang="ko-KR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청공검</a:t>
                </a:r>
                <a:endParaRPr lang="en-US" altLang="ko-KR" sz="400" b="1" dirty="0" smtClean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60" name="그룹 259"/>
            <p:cNvGrpSpPr/>
            <p:nvPr/>
          </p:nvGrpSpPr>
          <p:grpSpPr>
            <a:xfrm>
              <a:off x="2488766" y="5488955"/>
              <a:ext cx="628780" cy="282070"/>
              <a:chOff x="2488766" y="4959571"/>
              <a:chExt cx="628780" cy="282070"/>
            </a:xfrm>
          </p:grpSpPr>
          <p:pic>
            <p:nvPicPr>
              <p:cNvPr id="273" name="그림 272"/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1366" y="4959571"/>
                <a:ext cx="521829" cy="282070"/>
              </a:xfrm>
              <a:prstGeom prst="rect">
                <a:avLst/>
              </a:prstGeom>
            </p:spPr>
          </p:pic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90AA937C-720B-47CA-91E1-6645F9FA1679}"/>
                  </a:ext>
                </a:extLst>
              </p:cNvPr>
              <p:cNvSpPr txBox="1"/>
              <p:nvPr/>
            </p:nvSpPr>
            <p:spPr>
              <a:xfrm>
                <a:off x="2488766" y="4994542"/>
                <a:ext cx="628780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방천화극 </a:t>
                </a:r>
                <a:r>
                  <a:rPr lang="en-US" altLang="ko-KR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옥새</a:t>
                </a:r>
                <a:endParaRPr lang="en-US" altLang="ko-KR" sz="400" b="1" dirty="0" smtClean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61" name="그룹 260"/>
            <p:cNvGrpSpPr/>
            <p:nvPr/>
          </p:nvGrpSpPr>
          <p:grpSpPr>
            <a:xfrm>
              <a:off x="2490298" y="3924123"/>
              <a:ext cx="635233" cy="282070"/>
              <a:chOff x="2490298" y="4959571"/>
              <a:chExt cx="635233" cy="282070"/>
            </a:xfrm>
          </p:grpSpPr>
          <p:pic>
            <p:nvPicPr>
              <p:cNvPr id="271" name="그림 270"/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1366" y="4959571"/>
                <a:ext cx="521829" cy="282070"/>
              </a:xfrm>
              <a:prstGeom prst="rect">
                <a:avLst/>
              </a:prstGeom>
            </p:spPr>
          </p:pic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90AA937C-720B-47CA-91E1-6645F9FA1679}"/>
                  </a:ext>
                </a:extLst>
              </p:cNvPr>
              <p:cNvSpPr txBox="1"/>
              <p:nvPr/>
            </p:nvSpPr>
            <p:spPr>
              <a:xfrm>
                <a:off x="2490298" y="4984032"/>
                <a:ext cx="635233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쌍절극</a:t>
                </a:r>
                <a:r>
                  <a:rPr lang="en-US" altLang="ko-KR" sz="4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ko-KR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칠성검</a:t>
                </a:r>
                <a:endParaRPr lang="en-US" altLang="ko-KR" sz="400" b="1" dirty="0" smtClean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262" name="그룹 261"/>
            <p:cNvGrpSpPr/>
            <p:nvPr/>
          </p:nvGrpSpPr>
          <p:grpSpPr>
            <a:xfrm>
              <a:off x="2460212" y="4448130"/>
              <a:ext cx="710577" cy="282070"/>
              <a:chOff x="2460212" y="4959571"/>
              <a:chExt cx="710577" cy="282070"/>
            </a:xfrm>
          </p:grpSpPr>
          <p:pic>
            <p:nvPicPr>
              <p:cNvPr id="269" name="그림 268"/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1366" y="4959571"/>
                <a:ext cx="521829" cy="282070"/>
              </a:xfrm>
              <a:prstGeom prst="rect">
                <a:avLst/>
              </a:prstGeom>
            </p:spPr>
          </p:pic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90AA937C-720B-47CA-91E1-6645F9FA1679}"/>
                  </a:ext>
                </a:extLst>
              </p:cNvPr>
              <p:cNvSpPr txBox="1"/>
              <p:nvPr/>
            </p:nvSpPr>
            <p:spPr>
              <a:xfrm>
                <a:off x="2460212" y="4993500"/>
                <a:ext cx="710577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맹획 머리띠 </a:t>
                </a:r>
                <a:r>
                  <a:rPr lang="en-US" altLang="ko-KR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, </a:t>
                </a:r>
                <a:r>
                  <a:rPr lang="ko-KR" altLang="en-US" sz="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비도</a:t>
                </a:r>
                <a:endParaRPr lang="en-US" altLang="ko-KR" sz="400" b="1" dirty="0" smtClean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4526269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04294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394B75BE-EA41-4F8F-88BB-5EB7FFF0AB1A}"/>
                </a:ext>
              </a:extLst>
            </p:cNvPr>
            <p:cNvSpPr txBox="1"/>
            <p:nvPr/>
          </p:nvSpPr>
          <p:spPr>
            <a:xfrm>
              <a:off x="3122751" y="5569314"/>
              <a:ext cx="429341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n w="63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800" b="1" dirty="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6" name="그림 265">
              <a:extLst>
                <a:ext uri="{FF2B5EF4-FFF2-40B4-BE49-F238E27FC236}">
                  <a16:creationId xmlns:a16="http://schemas.microsoft.com/office/drawing/2014/main" id="{777F6DB4-21ED-4136-B383-1830CE2A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02" y="4989170"/>
              <a:ext cx="327367" cy="315277"/>
            </a:xfrm>
            <a:prstGeom prst="rect">
              <a:avLst/>
            </a:prstGeom>
          </p:spPr>
        </p:pic>
        <p:pic>
          <p:nvPicPr>
            <p:cNvPr id="267" name="그림 266">
              <a:extLst>
                <a:ext uri="{FF2B5EF4-FFF2-40B4-BE49-F238E27FC236}">
                  <a16:creationId xmlns:a16="http://schemas.microsoft.com/office/drawing/2014/main" id="{B41713D1-B5CB-490C-9660-BE313760D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22" y="4472641"/>
              <a:ext cx="332846" cy="317144"/>
            </a:xfrm>
            <a:prstGeom prst="rect">
              <a:avLst/>
            </a:prstGeom>
          </p:spPr>
        </p:pic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F616C802-36A7-4861-8ACA-8A2EBA576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412" y="3968209"/>
              <a:ext cx="332525" cy="304746"/>
            </a:xfrm>
            <a:prstGeom prst="rect">
              <a:avLst/>
            </a:prstGeom>
          </p:spPr>
        </p:pic>
      </p:grp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D5667DBE-397C-496A-B6A5-F8BB20789B0B}"/>
              </a:ext>
            </a:extLst>
          </p:cNvPr>
          <p:cNvSpPr/>
          <p:nvPr/>
        </p:nvSpPr>
        <p:spPr>
          <a:xfrm>
            <a:off x="168643" y="1220184"/>
            <a:ext cx="3023305" cy="521479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C338E421-869D-467B-B025-2FB61568D722}"/>
              </a:ext>
            </a:extLst>
          </p:cNvPr>
          <p:cNvSpPr txBox="1"/>
          <p:nvPr/>
        </p:nvSpPr>
        <p:spPr>
          <a:xfrm>
            <a:off x="385280" y="1816784"/>
            <a:ext cx="26468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보</a:t>
            </a:r>
            <a:r>
              <a: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</a:t>
            </a:r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물</a:t>
            </a:r>
            <a:endParaRPr lang="en-US" altLang="ko-KR" sz="4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발</a:t>
            </a:r>
            <a:r>
              <a: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</a:t>
            </a:r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견</a:t>
            </a: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E867624D-27D5-4FA2-AE22-199D7F6C15AF}"/>
              </a:ext>
            </a:extLst>
          </p:cNvPr>
          <p:cNvSpPr/>
          <p:nvPr/>
        </p:nvSpPr>
        <p:spPr>
          <a:xfrm>
            <a:off x="348135" y="1502575"/>
            <a:ext cx="2646878" cy="44922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401834-808B-4833-A475-9503C97C5158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53" y="2983989"/>
            <a:ext cx="1479124" cy="1206653"/>
          </a:xfrm>
          <a:prstGeom prst="rect">
            <a:avLst/>
          </a:prstGeom>
          <a:effectLst/>
        </p:spPr>
      </p:pic>
      <p:sp>
        <p:nvSpPr>
          <p:cNvPr id="495" name="타원 494">
            <a:extLst>
              <a:ext uri="{FF2B5EF4-FFF2-40B4-BE49-F238E27FC236}">
                <a16:creationId xmlns:a16="http://schemas.microsoft.com/office/drawing/2014/main" id="{40952D04-740D-4DBF-A771-AA16AB74B06F}"/>
              </a:ext>
            </a:extLst>
          </p:cNvPr>
          <p:cNvSpPr/>
          <p:nvPr/>
        </p:nvSpPr>
        <p:spPr>
          <a:xfrm>
            <a:off x="286279" y="141483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0E0FCAC1-054F-4011-A723-2EFC2A8E010D}"/>
              </a:ext>
            </a:extLst>
          </p:cNvPr>
          <p:cNvSpPr txBox="1"/>
          <p:nvPr/>
        </p:nvSpPr>
        <p:spPr>
          <a:xfrm>
            <a:off x="1121912" y="5581433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2">
                    <a:lumMod val="75000"/>
                  </a:schemeClr>
                </a:solidFill>
              </a:rPr>
              <a:t>아무 화면 클릭</a:t>
            </a: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39401834-808B-4833-A475-9503C97C5158}"/>
              </a:ext>
            </a:extLst>
          </p:cNvPr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199" y="1132098"/>
            <a:ext cx="1274574" cy="12066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3222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추가</a:t>
            </a:r>
            <a:r>
              <a:rPr lang="ko-KR" altLang="en-US" sz="3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312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63" y="3552913"/>
            <a:ext cx="3030361" cy="28824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92946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64287" y="1317339"/>
            <a:ext cx="3027682" cy="232095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798915" y="1655929"/>
            <a:ext cx="1002109" cy="384859"/>
            <a:chOff x="1393168" y="1120587"/>
            <a:chExt cx="1002109" cy="38485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0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03" y="2261209"/>
            <a:ext cx="1412349" cy="14123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6" y="2636559"/>
            <a:ext cx="928313" cy="6690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15830" y="2881766"/>
            <a:ext cx="207698" cy="4249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1" y="3641536"/>
            <a:ext cx="2957255" cy="23441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95" y="5693880"/>
            <a:ext cx="3040695" cy="50424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844647" y="1375484"/>
            <a:ext cx="2015329" cy="241943"/>
            <a:chOff x="663803" y="1430321"/>
            <a:chExt cx="2015329" cy="24194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04" y="6015358"/>
            <a:ext cx="3029820" cy="42003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28" y="4311245"/>
            <a:ext cx="617257" cy="617257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28" y="4972843"/>
            <a:ext cx="617257" cy="617257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11" y="4311245"/>
            <a:ext cx="617257" cy="617257"/>
          </a:xfrm>
          <a:prstGeom prst="rect">
            <a:avLst/>
          </a:prstGeom>
          <a:effectLst>
            <a:glow rad="88900">
              <a:srgbClr val="85FF29">
                <a:alpha val="80000"/>
              </a:srgbClr>
            </a:glow>
          </a:effectLst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011" y="4972843"/>
            <a:ext cx="617257" cy="617257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60" y="4311245"/>
            <a:ext cx="617257" cy="61725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60" y="4972843"/>
            <a:ext cx="617257" cy="61725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1" y="4311245"/>
            <a:ext cx="617257" cy="61725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21" y="4972843"/>
            <a:ext cx="617257" cy="617257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9" t="22775" r="36155" b="36064"/>
          <a:stretch/>
        </p:blipFill>
        <p:spPr>
          <a:xfrm>
            <a:off x="1739934" y="5023756"/>
            <a:ext cx="358087" cy="515429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3" t="22094" r="35918" b="35487"/>
          <a:stretch/>
        </p:blipFill>
        <p:spPr>
          <a:xfrm>
            <a:off x="2448960" y="4987278"/>
            <a:ext cx="360829" cy="52835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6" t="19665" r="33226" b="38418"/>
          <a:stretch/>
        </p:blipFill>
        <p:spPr>
          <a:xfrm>
            <a:off x="3121522" y="5027595"/>
            <a:ext cx="421678" cy="500743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t="32803" r="40298" b="46044"/>
          <a:stretch/>
        </p:blipFill>
        <p:spPr>
          <a:xfrm>
            <a:off x="946144" y="4390970"/>
            <a:ext cx="493211" cy="43464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6" t="33496" r="39982" b="41751"/>
          <a:stretch/>
        </p:blipFill>
        <p:spPr>
          <a:xfrm>
            <a:off x="1731772" y="4385706"/>
            <a:ext cx="362198" cy="449343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2461201" y="4401521"/>
            <a:ext cx="336348" cy="428726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4" t="32316" r="38133" b="43231"/>
          <a:stretch/>
        </p:blipFill>
        <p:spPr>
          <a:xfrm>
            <a:off x="3145532" y="4384433"/>
            <a:ext cx="416820" cy="441179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0" t="26261" r="35018" b="36185"/>
          <a:stretch/>
        </p:blipFill>
        <p:spPr>
          <a:xfrm>
            <a:off x="1028128" y="5033295"/>
            <a:ext cx="358520" cy="464392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36" y="3490788"/>
            <a:ext cx="3031587" cy="66864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5" cstate="hq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05" y="3637749"/>
            <a:ext cx="355059" cy="35505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27" cstate="hq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43" y="3649446"/>
            <a:ext cx="536232" cy="181773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1014035" y="3673155"/>
            <a:ext cx="222999" cy="284246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424695" y="3634496"/>
            <a:ext cx="481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85FF29"/>
                </a:solidFill>
              </a:rPr>
              <a:t>장량</a:t>
            </a:r>
            <a:endParaRPr lang="ko-KR" altLang="en-US" sz="800" b="1" dirty="0">
              <a:solidFill>
                <a:srgbClr val="85FF29"/>
              </a:solidFill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3056266" y="3801939"/>
            <a:ext cx="651861" cy="215444"/>
            <a:chOff x="2186222" y="3634496"/>
            <a:chExt cx="651861" cy="215444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27" cstate="hq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036" y="3649446"/>
              <a:ext cx="536232" cy="181773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2186222" y="3634496"/>
              <a:ext cx="6518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 smtClean="0">
                  <a:solidFill>
                    <a:schemeClr val="bg1"/>
                  </a:solidFill>
                </a:rPr>
                <a:t>능력 사용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315420" y="3837332"/>
            <a:ext cx="9146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/>
                </a:solidFill>
              </a:rPr>
              <a:t>바람을 날려보냅니다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469254" y="3654674"/>
            <a:ext cx="3720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 smtClean="0">
                <a:solidFill>
                  <a:schemeClr val="bg1"/>
                </a:solidFill>
              </a:rPr>
              <a:t>부채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419282" y="3835647"/>
            <a:ext cx="4720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ATK 20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D30C4F51-3967-4987-BAD2-C507BB5EFC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513" y="3552913"/>
            <a:ext cx="3030361" cy="2882479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464118" y="200187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298937" y="1317339"/>
            <a:ext cx="3027682" cy="2320958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5333565" y="1655929"/>
            <a:ext cx="1002109" cy="384859"/>
            <a:chOff x="1393168" y="1120587"/>
            <a:chExt cx="1002109" cy="384859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82" name="그림 8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854" y="139742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453" y="2261209"/>
            <a:ext cx="1412349" cy="1412349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26" y="2636559"/>
            <a:ext cx="928313" cy="669054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450480" y="2881766"/>
            <a:ext cx="207698" cy="42492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F30851F1-5554-4C0D-B1DD-8EFC3F30916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061" y="3641536"/>
            <a:ext cx="2957255" cy="2344114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4071DBCE-5248-4701-BEBF-A39F0FEDCDA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345" y="5693880"/>
            <a:ext cx="3040695" cy="504244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4379297" y="1375484"/>
            <a:ext cx="2015329" cy="241943"/>
            <a:chOff x="663803" y="1430321"/>
            <a:chExt cx="2015329" cy="241943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890570" cy="241943"/>
              <a:chOff x="3899404" y="2685542"/>
              <a:chExt cx="890570" cy="241943"/>
            </a:xfrm>
          </p:grpSpPr>
          <p:pic>
            <p:nvPicPr>
              <p:cNvPr id="96" name="그림 95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685542"/>
                <a:ext cx="7230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ln w="3175">
                      <a:noFill/>
                    </a:ln>
                    <a:solidFill>
                      <a:schemeClr val="bg1"/>
                    </a:solidFill>
                    <a:latin typeface="+mj-lt"/>
                    <a:ea typeface="소야논8" panose="02020603020101020101" pitchFamily="18" charset="-127"/>
                  </a:rPr>
                  <a:t>150</a:t>
                </a:r>
                <a:endParaRPr lang="ko-KR" altLang="en-US" sz="900" dirty="0">
                  <a:ln w="3175">
                    <a:noFill/>
                  </a:ln>
                  <a:solidFill>
                    <a:schemeClr val="bg1"/>
                  </a:solidFill>
                  <a:latin typeface="+mj-lt"/>
                  <a:ea typeface="소야논8" panose="02020603020101020101" pitchFamily="18" charset="-127"/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617518" cy="238493"/>
              <a:chOff x="3902158" y="2957475"/>
              <a:chExt cx="617518" cy="238493"/>
            </a:xfrm>
          </p:grpSpPr>
          <p:pic>
            <p:nvPicPr>
              <p:cNvPr id="94" name="그림 93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2965136"/>
                <a:ext cx="4527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ea typeface="a으라차차" panose="02020600000000000000" pitchFamily="18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ea typeface="a으라차차" panose="02020600000000000000" pitchFamily="18" charset="-127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9302" cy="230832"/>
              <a:chOff x="3899404" y="3243054"/>
              <a:chExt cx="569302" cy="230832"/>
            </a:xfrm>
          </p:grpSpPr>
          <p:pic>
            <p:nvPicPr>
              <p:cNvPr id="92" name="그림 91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1" y="3243054"/>
                <a:ext cx="40174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  <a:latin typeface="+mj-lt"/>
                    <a:ea typeface="PF스타더스트" panose="03050601020101020101" pitchFamily="66" charset="-127"/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  <a:latin typeface="+mj-lt"/>
                  <a:ea typeface="PF스타더스트" panose="03050601020101020101" pitchFamily="66" charset="-127"/>
                </a:endParaRPr>
              </a:p>
            </p:txBody>
          </p:sp>
        </p:grpSp>
      </p:grpSp>
      <p:pic>
        <p:nvPicPr>
          <p:cNvPr id="98" name="그림 97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054" y="6015358"/>
            <a:ext cx="3029820" cy="420034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378" y="4311245"/>
            <a:ext cx="617257" cy="617257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378" y="4972843"/>
            <a:ext cx="617257" cy="617257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61" y="4311245"/>
            <a:ext cx="617257" cy="617257"/>
          </a:xfrm>
          <a:prstGeom prst="rect">
            <a:avLst/>
          </a:prstGeom>
          <a:effectLst>
            <a:glow rad="88900">
              <a:srgbClr val="85FF29">
                <a:alpha val="80000"/>
              </a:srgbClr>
            </a:glow>
          </a:effectLst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61" y="4972843"/>
            <a:ext cx="617257" cy="617257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10" y="4311245"/>
            <a:ext cx="617257" cy="617257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510" y="4972843"/>
            <a:ext cx="617257" cy="617257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71" y="4311245"/>
            <a:ext cx="617257" cy="617257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71" y="4972843"/>
            <a:ext cx="617257" cy="617257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9" t="22775" r="36155" b="36064"/>
          <a:stretch/>
        </p:blipFill>
        <p:spPr>
          <a:xfrm>
            <a:off x="5274584" y="5023756"/>
            <a:ext cx="358087" cy="515429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3" t="22094" r="35918" b="35487"/>
          <a:stretch/>
        </p:blipFill>
        <p:spPr>
          <a:xfrm>
            <a:off x="5983610" y="4987278"/>
            <a:ext cx="360829" cy="528357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6" t="19665" r="33226" b="38418"/>
          <a:stretch/>
        </p:blipFill>
        <p:spPr>
          <a:xfrm>
            <a:off x="6656172" y="5027595"/>
            <a:ext cx="421678" cy="500743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9" t="32803" r="40298" b="46044"/>
          <a:stretch/>
        </p:blipFill>
        <p:spPr>
          <a:xfrm>
            <a:off x="4480794" y="4390970"/>
            <a:ext cx="493211" cy="434642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6" t="33496" r="39982" b="41751"/>
          <a:stretch/>
        </p:blipFill>
        <p:spPr>
          <a:xfrm>
            <a:off x="5266422" y="4385706"/>
            <a:ext cx="362198" cy="449343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5995851" y="4401521"/>
            <a:ext cx="336348" cy="428726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4" t="32316" r="38133" b="43231"/>
          <a:stretch/>
        </p:blipFill>
        <p:spPr>
          <a:xfrm>
            <a:off x="6680182" y="4384433"/>
            <a:ext cx="416820" cy="441179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0" t="26261" r="35018" b="36185"/>
          <a:stretch/>
        </p:blipFill>
        <p:spPr>
          <a:xfrm>
            <a:off x="4562778" y="5033295"/>
            <a:ext cx="358520" cy="464392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286" y="3490788"/>
            <a:ext cx="3031587" cy="668641"/>
          </a:xfrm>
          <a:prstGeom prst="rect">
            <a:avLst/>
          </a:prstGeom>
        </p:spPr>
      </p:pic>
      <p:pic>
        <p:nvPicPr>
          <p:cNvPr id="116" name="그림 115"/>
          <p:cNvPicPr>
            <a:picLocks noChangeAspect="1"/>
          </p:cNvPicPr>
          <p:nvPr/>
        </p:nvPicPr>
        <p:blipFill>
          <a:blip r:embed="rId25" cstate="hq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55" y="3637749"/>
            <a:ext cx="355059" cy="355059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>
          <a:blip r:embed="rId27" cstate="hq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93" y="3649446"/>
            <a:ext cx="536232" cy="181773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5" t="32316" r="39082" b="40530"/>
          <a:stretch/>
        </p:blipFill>
        <p:spPr>
          <a:xfrm>
            <a:off x="4548685" y="3673155"/>
            <a:ext cx="222999" cy="284246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4959345" y="3634496"/>
            <a:ext cx="4815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85FF29"/>
                </a:solidFill>
              </a:rPr>
              <a:t>장량</a:t>
            </a:r>
            <a:endParaRPr lang="ko-KR" altLang="en-US" sz="800" b="1" dirty="0">
              <a:solidFill>
                <a:srgbClr val="85FF29"/>
              </a:solidFill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6590916" y="3801939"/>
            <a:ext cx="651861" cy="215444"/>
            <a:chOff x="2186222" y="3634496"/>
            <a:chExt cx="651861" cy="215444"/>
          </a:xfrm>
        </p:grpSpPr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27" cstate="hq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036" y="3649446"/>
              <a:ext cx="536232" cy="181773"/>
            </a:xfrm>
            <a:prstGeom prst="rect">
              <a:avLst/>
            </a:prstGeom>
          </p:spPr>
        </p:pic>
        <p:sp>
          <p:nvSpPr>
            <p:cNvPr id="122" name="TextBox 121"/>
            <p:cNvSpPr txBox="1"/>
            <p:nvPr/>
          </p:nvSpPr>
          <p:spPr>
            <a:xfrm>
              <a:off x="2186222" y="3634496"/>
              <a:ext cx="6518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 smtClean="0">
                  <a:solidFill>
                    <a:schemeClr val="bg1"/>
                  </a:solidFill>
                </a:rPr>
                <a:t>30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4850070" y="3837332"/>
            <a:ext cx="91469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bg1"/>
                </a:solidFill>
              </a:rPr>
              <a:t>바람을 날려보냅니다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003904" y="3654674"/>
            <a:ext cx="37207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 smtClean="0">
                <a:solidFill>
                  <a:schemeClr val="bg1"/>
                </a:solidFill>
              </a:rPr>
              <a:t>부채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953932" y="3835647"/>
            <a:ext cx="47201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 smtClean="0">
                <a:solidFill>
                  <a:schemeClr val="bg1"/>
                </a:solidFill>
              </a:rPr>
              <a:t>ATK 20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99" y="2514393"/>
            <a:ext cx="848415" cy="836260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" t="40486" r="86389" b="42567"/>
          <a:stretch/>
        </p:blipFill>
        <p:spPr>
          <a:xfrm>
            <a:off x="4473950" y="2677374"/>
            <a:ext cx="379323" cy="605000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6938">
            <a:off x="4578241" y="2918495"/>
            <a:ext cx="249875" cy="38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6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530" y="956247"/>
            <a:ext cx="871267" cy="223162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</a:t>
            </a:r>
            <a:endParaRPr lang="en-US" altLang="ko-KR" dirty="0"/>
          </a:p>
          <a:p>
            <a:pPr algn="ctr"/>
            <a:r>
              <a:rPr lang="ko-KR" altLang="en-US" dirty="0"/>
              <a:t>화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30190"/>
              </p:ext>
            </p:extLst>
          </p:nvPr>
        </p:nvGraphicFramePr>
        <p:xfrm>
          <a:off x="1242205" y="956248"/>
          <a:ext cx="10304700" cy="22316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373">
                  <a:extLst>
                    <a:ext uri="{9D8B030D-6E8A-4147-A177-3AD203B41FA5}">
                      <a16:colId xmlns:a16="http://schemas.microsoft.com/office/drawing/2014/main" val="755307360"/>
                    </a:ext>
                  </a:extLst>
                </a:gridCol>
                <a:gridCol w="2066880">
                  <a:extLst>
                    <a:ext uri="{9D8B030D-6E8A-4147-A177-3AD203B41FA5}">
                      <a16:colId xmlns:a16="http://schemas.microsoft.com/office/drawing/2014/main" val="3549098224"/>
                    </a:ext>
                  </a:extLst>
                </a:gridCol>
                <a:gridCol w="2176580">
                  <a:extLst>
                    <a:ext uri="{9D8B030D-6E8A-4147-A177-3AD203B41FA5}">
                      <a16:colId xmlns:a16="http://schemas.microsoft.com/office/drawing/2014/main" val="52378456"/>
                    </a:ext>
                  </a:extLst>
                </a:gridCol>
                <a:gridCol w="2193330">
                  <a:extLst>
                    <a:ext uri="{9D8B030D-6E8A-4147-A177-3AD203B41FA5}">
                      <a16:colId xmlns:a16="http://schemas.microsoft.com/office/drawing/2014/main" val="1094287353"/>
                    </a:ext>
                  </a:extLst>
                </a:gridCol>
                <a:gridCol w="2424537">
                  <a:extLst>
                    <a:ext uri="{9D8B030D-6E8A-4147-A177-3AD203B41FA5}">
                      <a16:colId xmlns:a16="http://schemas.microsoft.com/office/drawing/2014/main" val="1068934510"/>
                    </a:ext>
                  </a:extLst>
                </a:gridCol>
              </a:tblGrid>
              <a:tr h="3596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식량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지식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통행증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47905"/>
                  </a:ext>
                </a:extLst>
              </a:tr>
              <a:tr h="593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Icon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17676"/>
                  </a:ext>
                </a:extLst>
              </a:tr>
              <a:tr h="52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수급처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훈련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보스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광고 시청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충전 재화</a:t>
                      </a:r>
                      <a:r>
                        <a:rPr lang="en-US" altLang="ko-KR" sz="1100" dirty="0"/>
                        <a:t>(3</a:t>
                      </a:r>
                      <a:r>
                        <a:rPr lang="ko-KR" altLang="en-US" sz="1100" dirty="0"/>
                        <a:t>시간마다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개씩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68893"/>
                  </a:ext>
                </a:extLst>
              </a:tr>
              <a:tr h="419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사용처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업그레이드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훈련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무기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보물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수색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121680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최대단위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7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4053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35" y="1408720"/>
            <a:ext cx="493862" cy="46018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2302"/>
              </p:ext>
            </p:extLst>
          </p:nvPr>
        </p:nvGraphicFramePr>
        <p:xfrm>
          <a:off x="1242205" y="3286665"/>
          <a:ext cx="10304700" cy="344842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094980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9209720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27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538443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과 시간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일정 시간 간격으로 훈련 레벨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식량을 소비하여 업그레이드</a:t>
                      </a:r>
                      <a:r>
                        <a:rPr lang="en-US" altLang="ko-KR" sz="1100" b="0" dirty="0"/>
                        <a:t>)</a:t>
                      </a:r>
                      <a:r>
                        <a:rPr lang="ko-KR" altLang="en-US" sz="1100" b="0" dirty="0"/>
                        <a:t>에 비례한 </a:t>
                      </a:r>
                      <a:r>
                        <a:rPr lang="ko-KR" altLang="en-US" sz="1100" b="1" dirty="0"/>
                        <a:t>식량 획득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53547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무기 구매를 및 업그레이드를 통한 </a:t>
                      </a:r>
                      <a:r>
                        <a:rPr lang="ko-KR" altLang="en-US" sz="1100" b="1" dirty="0"/>
                        <a:t>공격력 증가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지식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보물 구매</a:t>
                      </a:r>
                      <a:r>
                        <a:rPr lang="en-US" altLang="ko-KR" sz="1100" b="0" baseline="0" dirty="0"/>
                        <a:t>, </a:t>
                      </a:r>
                      <a:r>
                        <a:rPr lang="ko-KR" altLang="en-US" sz="1100" b="0" baseline="0" dirty="0"/>
                        <a:t>업그레이드를 통해 캐릭터에게 영구적으로 여러 </a:t>
                      </a:r>
                      <a:r>
                        <a:rPr lang="ko-KR" altLang="en-US" sz="1100" b="1" baseline="0" dirty="0"/>
                        <a:t>이로운 버프 효과 </a:t>
                      </a:r>
                      <a:r>
                        <a:rPr lang="ko-KR" altLang="en-US" sz="1100" b="0" baseline="0" dirty="0"/>
                        <a:t>제공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패시브 스킬</a:t>
                      </a:r>
                      <a:r>
                        <a:rPr lang="en-US" altLang="ko-KR" sz="1100" b="0" baseline="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baseline="0" dirty="0"/>
                        <a:t>-</a:t>
                      </a:r>
                      <a:r>
                        <a:rPr lang="en-US" altLang="ko-KR" sz="1100" b="1" baseline="0" dirty="0"/>
                        <a:t>[</a:t>
                      </a:r>
                      <a:r>
                        <a:rPr lang="ko-KR" altLang="en-US" sz="1100" b="1" baseline="0" dirty="0"/>
                        <a:t>수색</a:t>
                      </a:r>
                      <a:r>
                        <a:rPr lang="en-US" altLang="ko-KR" sz="1100" b="1" baseline="0" dirty="0"/>
                        <a:t>] </a:t>
                      </a:r>
                      <a:r>
                        <a:rPr lang="ko-KR" altLang="en-US" sz="1100" b="0" baseline="0" dirty="0"/>
                        <a:t>콘텐츠를 통해서 </a:t>
                      </a:r>
                      <a:r>
                        <a:rPr lang="ko-KR" altLang="en-US" sz="1100" b="1" baseline="0" dirty="0"/>
                        <a:t>특수 버프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스페셜 보물</a:t>
                      </a:r>
                      <a:r>
                        <a:rPr lang="en-US" altLang="ko-KR" sz="1100" b="0" baseline="0" dirty="0"/>
                        <a:t>)</a:t>
                      </a:r>
                      <a:r>
                        <a:rPr lang="ko-KR" altLang="en-US" sz="1100" b="0" baseline="0" dirty="0"/>
                        <a:t>도 존재함</a:t>
                      </a:r>
                      <a:endParaRPr lang="ko-KR" altLang="en-US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619685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통행증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일일 입장 제한 </a:t>
                      </a:r>
                      <a:r>
                        <a:rPr lang="en-US" altLang="ko-KR" sz="1100" b="0" dirty="0"/>
                        <a:t>7</a:t>
                      </a:r>
                      <a:r>
                        <a:rPr lang="ko-KR" altLang="en-US" sz="1100" b="0" dirty="0"/>
                        <a:t>회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확률적으로 수색 콘텐츠에서만 획득 가능한 </a:t>
                      </a:r>
                      <a:r>
                        <a:rPr lang="ko-KR" altLang="en-US" sz="1100" b="1" dirty="0"/>
                        <a:t>스페셜 보물 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특별 패시브</a:t>
                      </a:r>
                      <a:r>
                        <a:rPr lang="en-US" altLang="ko-KR" sz="1100" b="0" dirty="0"/>
                        <a:t>) </a:t>
                      </a:r>
                      <a:r>
                        <a:rPr lang="ko-KR" altLang="en-US" sz="1100" b="0" dirty="0"/>
                        <a:t>획득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금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캐릭터 아바타 등 인 앱 상품 판매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재화 및 콘텐츠 정리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2530" y="3286666"/>
            <a:ext cx="871267" cy="34484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</a:t>
            </a:r>
            <a:endParaRPr lang="en-US" altLang="ko-KR" dirty="0"/>
          </a:p>
          <a:p>
            <a:pPr algn="ctr"/>
            <a:r>
              <a:rPr lang="ko-KR" altLang="en-US" dirty="0"/>
              <a:t>텐</a:t>
            </a:r>
            <a:endParaRPr lang="en-US" altLang="ko-KR" dirty="0"/>
          </a:p>
          <a:p>
            <a:pPr algn="ctr"/>
            <a:r>
              <a:rPr lang="ko-KR" altLang="en-US" dirty="0"/>
              <a:t>츠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8" y="1408720"/>
            <a:ext cx="426402" cy="4601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96" y="1408720"/>
            <a:ext cx="459592" cy="4601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87" y="1408720"/>
            <a:ext cx="465359" cy="4601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48" y="3758132"/>
            <a:ext cx="456226" cy="43550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37" y="4292434"/>
            <a:ext cx="406247" cy="43550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00" y="4870341"/>
            <a:ext cx="425921" cy="43550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19" y="5526929"/>
            <a:ext cx="397683" cy="4355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53" y="6183517"/>
            <a:ext cx="388216" cy="4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1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2758650" y="3027360"/>
            <a:ext cx="3030104" cy="1103771"/>
          </a:xfrm>
          <a:prstGeom prst="rect">
            <a:avLst/>
          </a:prstGeom>
          <a:solidFill>
            <a:srgbClr val="2E5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GNB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834991" y="3370279"/>
            <a:ext cx="998634" cy="384859"/>
            <a:chOff x="1393168" y="1116532"/>
            <a:chExt cx="998634" cy="384859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67" y="3134677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59" name="그룹 58"/>
          <p:cNvGrpSpPr/>
          <p:nvPr/>
        </p:nvGrpSpPr>
        <p:grpSpPr>
          <a:xfrm>
            <a:off x="3009278" y="5239299"/>
            <a:ext cx="998634" cy="384859"/>
            <a:chOff x="1393168" y="1116532"/>
            <a:chExt cx="998634" cy="38485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4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200" b="1" dirty="0">
                <a:solidFill>
                  <a:srgbClr val="FF0000"/>
                </a:solidFill>
              </a:rPr>
              <a:t>GNB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chemeClr val="accent2"/>
                </a:solidFill>
              </a:rPr>
              <a:t>식량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r>
              <a:rPr lang="en-US" altLang="ko-KR" sz="1200" dirty="0" smtClean="0"/>
              <a:t>-</a:t>
            </a:r>
            <a:r>
              <a:rPr lang="ko-KR" altLang="en-US" sz="1200" b="1" dirty="0">
                <a:solidFill>
                  <a:srgbClr val="69AB3D"/>
                </a:solidFill>
              </a:rPr>
              <a:t>지식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 smtClean="0"/>
          </a:p>
          <a:p>
            <a:r>
              <a:rPr lang="en-US" altLang="ko-KR" sz="1200" dirty="0" smtClean="0"/>
              <a:t>-</a:t>
            </a:r>
            <a:r>
              <a:rPr lang="ko-KR" altLang="en-US" sz="1200" b="1" dirty="0">
                <a:solidFill>
                  <a:srgbClr val="FFD80D"/>
                </a:solidFill>
              </a:rPr>
              <a:t>금</a:t>
            </a:r>
            <a:r>
              <a:rPr lang="ko-KR" altLang="en-US" sz="1200" dirty="0"/>
              <a:t> 수량 </a:t>
            </a:r>
            <a:r>
              <a:rPr lang="ko-KR" altLang="en-US" sz="1200" dirty="0" smtClean="0"/>
              <a:t>표시</a:t>
            </a:r>
            <a:endParaRPr lang="en-US" altLang="ko-KR" sz="1200" dirty="0"/>
          </a:p>
          <a:p>
            <a:r>
              <a:rPr lang="ko-KR" altLang="en-US" sz="1200" dirty="0"/>
              <a:t>소비로 인한 재화 </a:t>
            </a:r>
            <a:r>
              <a:rPr lang="ko-KR" altLang="en-US" sz="1200" dirty="0" smtClean="0"/>
              <a:t>변화량 표시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X 175 , Y 1880 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ko-KR" altLang="en-US" sz="1000" b="1" dirty="0" smtClean="0">
                <a:solidFill>
                  <a:schemeClr val="bg2">
                    <a:lumMod val="50000"/>
                  </a:schemeClr>
                </a:solidFill>
              </a:rPr>
              <a:t> 가운데 맞춤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옵션 </a:t>
            </a:r>
            <a:r>
              <a:rPr lang="en-US" altLang="ko-KR" sz="1200" b="1" dirty="0">
                <a:solidFill>
                  <a:srgbClr val="FF0000"/>
                </a:solidFill>
              </a:rPr>
              <a:t>UI</a:t>
            </a:r>
          </a:p>
          <a:p>
            <a:r>
              <a:rPr lang="ko-KR" altLang="en-US" sz="1200" dirty="0"/>
              <a:t>옵션 버튼 클릭 시 팝업 등장 </a:t>
            </a:r>
            <a:r>
              <a:rPr lang="en-US" altLang="ko-KR" sz="1200" dirty="0"/>
              <a:t>(</a:t>
            </a:r>
            <a:r>
              <a:rPr lang="ko-KR" altLang="en-US" sz="1200" dirty="0"/>
              <a:t>화면 상단에서 하단으로 내려옴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X 300 , Y 500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위치 </a:t>
            </a:r>
            <a:r>
              <a:rPr lang="en-US" altLang="ko-KR" sz="1000" dirty="0" smtClean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</a:rPr>
              <a:t>가운데 맞춤</a:t>
            </a:r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X</a:t>
            </a:r>
            <a:r>
              <a:rPr lang="ko-KR" altLang="en-US" sz="1200" dirty="0"/>
              <a:t>버튼 클릭 시 하단에서 상단으로 다시 올라감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일반 스테이지에서는     두루마리 표시</a:t>
            </a:r>
            <a:endParaRPr lang="en-US" altLang="ko-KR" sz="1200" dirty="0"/>
          </a:p>
          <a:p>
            <a:r>
              <a:rPr lang="ko-KR" altLang="en-US" sz="1200" dirty="0"/>
              <a:t>보스 스테이지에서는     두루마리 표시</a:t>
            </a:r>
            <a:endParaRPr lang="en-US" altLang="ko-KR" sz="1200" dirty="0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655" y="5929071"/>
            <a:ext cx="1333744" cy="50389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719275" y="3381081"/>
            <a:ext cx="9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[layout]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2879942" y="5189361"/>
            <a:ext cx="1271744" cy="551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2758650" y="5049160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78" y="6065928"/>
            <a:ext cx="998634" cy="38485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3141347" y="618606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황건적의 난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2879942" y="5979419"/>
            <a:ext cx="1271744" cy="5510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2758650" y="5839218"/>
            <a:ext cx="251345" cy="2513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3" name="타원 92"/>
          <p:cNvSpPr/>
          <p:nvPr/>
        </p:nvSpPr>
        <p:spPr>
          <a:xfrm>
            <a:off x="10205264" y="3902905"/>
            <a:ext cx="169001" cy="1690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0205264" y="4104750"/>
            <a:ext cx="171674" cy="1716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5934991" y="1586318"/>
            <a:ext cx="784062" cy="221166"/>
            <a:chOff x="3838886" y="3578584"/>
            <a:chExt cx="784062" cy="221166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6076538" y="1572574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+mj-lt"/>
                <a:ea typeface="소야논8" panose="02020603020101020101" pitchFamily="18" charset="-127"/>
              </a:rPr>
              <a:t>1,000,000</a:t>
            </a:r>
            <a:endParaRPr lang="ko-KR" altLang="en-US" sz="900" dirty="0">
              <a:solidFill>
                <a:schemeClr val="bg1"/>
              </a:solidFill>
              <a:latin typeface="+mj-lt"/>
              <a:ea typeface="소야논8" panose="02020603020101020101" pitchFamily="18" charset="-127"/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7184983" y="1582240"/>
            <a:ext cx="784062" cy="221166"/>
            <a:chOff x="3838886" y="3578584"/>
            <a:chExt cx="784062" cy="221166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7326530" y="1572574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+mj-lt"/>
                <a:ea typeface="a으라차차" panose="02020600000000000000" pitchFamily="18" charset="-127"/>
              </a:rPr>
              <a:t>900,000</a:t>
            </a:r>
            <a:endParaRPr lang="ko-KR" altLang="en-US" sz="900" dirty="0">
              <a:solidFill>
                <a:schemeClr val="bg1"/>
              </a:solidFill>
              <a:latin typeface="+mj-lt"/>
              <a:ea typeface="a으라차차" panose="02020600000000000000" pitchFamily="18" charset="-127"/>
            </a:endParaRPr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6785235" y="1682613"/>
            <a:ext cx="333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7270075" y="1730868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-100,000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28" y="5189361"/>
            <a:ext cx="1279526" cy="50389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4526283" y="5684322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진입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4529804" y="6432961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숨김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62" name="직사각형 161"/>
          <p:cNvSpPr/>
          <p:nvPr/>
        </p:nvSpPr>
        <p:spPr>
          <a:xfrm>
            <a:off x="3205502" y="1340731"/>
            <a:ext cx="2189458" cy="6678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3079829" y="1189197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66" name="그룹 165"/>
          <p:cNvGrpSpPr/>
          <p:nvPr/>
        </p:nvGrpSpPr>
        <p:grpSpPr>
          <a:xfrm>
            <a:off x="6125800" y="2809595"/>
            <a:ext cx="2401989" cy="1567842"/>
            <a:chOff x="4649487" y="204073"/>
            <a:chExt cx="3536726" cy="2308515"/>
          </a:xfrm>
        </p:grpSpPr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487" y="204073"/>
              <a:ext cx="3536726" cy="2308515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4863363" y="861511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배경음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863363" y="1123121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효과음</a:t>
              </a: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5455520" y="925641"/>
              <a:ext cx="1973580" cy="133350"/>
            </a:xfrm>
            <a:prstGeom prst="rect">
              <a:avLst/>
            </a:prstGeom>
            <a:solidFill>
              <a:srgbClr val="FED31C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956068" y="456942"/>
              <a:ext cx="965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FED31C"/>
                  </a:solidFill>
                </a:rPr>
                <a:t>설정</a:t>
              </a: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7048776" y="925641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6988568" y="902089"/>
              <a:ext cx="109538" cy="180454"/>
            </a:xfrm>
            <a:prstGeom prst="rect">
              <a:avLst/>
            </a:prstGeom>
            <a:solidFill>
              <a:srgbClr val="FED3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7645074" y="925641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FED31C"/>
                  </a:solidFill>
                </a:rPr>
                <a:t>V</a:t>
              </a:r>
              <a:endParaRPr lang="ko-KR" altLang="en-US" sz="600" dirty="0">
                <a:solidFill>
                  <a:srgbClr val="FED31C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5455520" y="1186197"/>
              <a:ext cx="197358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7048776" y="1186197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6988568" y="1162645"/>
              <a:ext cx="109538" cy="180454"/>
            </a:xfrm>
            <a:prstGeom prst="rect">
              <a:avLst/>
            </a:prstGeom>
            <a:solidFill>
              <a:srgbClr val="BF703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7645074" y="118831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863363" y="1509780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절전 모드</a:t>
              </a: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6915426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FED31C"/>
                  </a:solidFill>
                </a:rPr>
                <a:t>V</a:t>
              </a:r>
              <a:endParaRPr lang="ko-KR" altLang="en-US" sz="600" dirty="0">
                <a:solidFill>
                  <a:srgbClr val="FED31C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6042997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6176345" y="1499781"/>
              <a:ext cx="479476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7048776" y="1504428"/>
              <a:ext cx="462556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끄기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863363" y="1925132"/>
              <a:ext cx="965757" cy="271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</a:rPr>
                <a:t>데미지 표시</a:t>
              </a: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6915426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6042997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dirty="0">
                  <a:solidFill>
                    <a:srgbClr val="FED31C"/>
                  </a:solidFill>
                </a:rPr>
                <a:t>V</a:t>
              </a:r>
              <a:endParaRPr lang="ko-KR" altLang="en-US" sz="600" dirty="0">
                <a:solidFill>
                  <a:srgbClr val="FED31C"/>
                </a:solidFill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176347" y="1936684"/>
              <a:ext cx="479474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048776" y="1919449"/>
              <a:ext cx="462556" cy="249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" b="1" dirty="0">
                  <a:solidFill>
                    <a:schemeClr val="bg1"/>
                  </a:solidFill>
                </a:rPr>
                <a:t>끄기</a:t>
              </a:r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6973065" y="1918434"/>
            <a:ext cx="1383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재화 변화량 표시</a:t>
            </a:r>
          </a:p>
        </p:txBody>
      </p:sp>
      <p:sp>
        <p:nvSpPr>
          <p:cNvPr id="191" name="직사각형 190"/>
          <p:cNvSpPr/>
          <p:nvPr/>
        </p:nvSpPr>
        <p:spPr>
          <a:xfrm>
            <a:off x="8250836" y="2916074"/>
            <a:ext cx="111286" cy="111286"/>
          </a:xfrm>
          <a:prstGeom prst="rect">
            <a:avLst/>
          </a:prstGeom>
          <a:solidFill>
            <a:srgbClr val="CC81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X</a:t>
            </a:r>
            <a:endParaRPr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6070990" y="2687840"/>
            <a:ext cx="2490885" cy="1767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5940988" y="2542849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4273702" y="2176463"/>
            <a:ext cx="0" cy="9667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5742827" y="3249066"/>
            <a:ext cx="25986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/>
          <p:nvPr/>
        </p:nvCxnSpPr>
        <p:spPr>
          <a:xfrm>
            <a:off x="4273702" y="3788707"/>
            <a:ext cx="0" cy="1172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/>
          <p:cNvGrpSpPr/>
          <p:nvPr/>
        </p:nvGrpSpPr>
        <p:grpSpPr>
          <a:xfrm>
            <a:off x="2831089" y="3114191"/>
            <a:ext cx="2007803" cy="241943"/>
            <a:chOff x="663803" y="1430321"/>
            <a:chExt cx="2007803" cy="241943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561776" cy="241943"/>
              <a:chOff x="3899404" y="2685542"/>
              <a:chExt cx="561776" cy="241943"/>
            </a:xfrm>
          </p:grpSpPr>
          <p:pic>
            <p:nvPicPr>
              <p:cNvPr id="104" name="그림 103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685542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556268" cy="238493"/>
              <a:chOff x="3902158" y="2957475"/>
              <a:chExt cx="556268" cy="238493"/>
            </a:xfrm>
          </p:grpSpPr>
          <p:pic>
            <p:nvPicPr>
              <p:cNvPr id="101" name="그림 100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965136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1776" cy="230832"/>
              <a:chOff x="3899404" y="3243054"/>
              <a:chExt cx="561776" cy="230832"/>
            </a:xfrm>
          </p:grpSpPr>
          <p:pic>
            <p:nvPicPr>
              <p:cNvPr id="99" name="그림 98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3243054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3" name="그룹 112"/>
          <p:cNvGrpSpPr/>
          <p:nvPr/>
        </p:nvGrpSpPr>
        <p:grpSpPr>
          <a:xfrm>
            <a:off x="3269800" y="1567458"/>
            <a:ext cx="2007803" cy="241943"/>
            <a:chOff x="663803" y="1430321"/>
            <a:chExt cx="2007803" cy="241943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EB315D53-0F7C-4AD8-A85C-A2E13315456A}"/>
                </a:ext>
              </a:extLst>
            </p:cNvPr>
            <p:cNvGrpSpPr/>
            <p:nvPr/>
          </p:nvGrpSpPr>
          <p:grpSpPr>
            <a:xfrm>
              <a:off x="663803" y="1430321"/>
              <a:ext cx="561776" cy="241943"/>
              <a:chOff x="3899404" y="2685542"/>
              <a:chExt cx="561776" cy="241943"/>
            </a:xfrm>
          </p:grpSpPr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2690658"/>
                <a:ext cx="561776" cy="236827"/>
              </a:xfrm>
              <a:prstGeom prst="rect">
                <a:avLst/>
              </a:prstGeom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685542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875C6FAA-DFC0-4630-9472-919ECD3E005C}"/>
                </a:ext>
              </a:extLst>
            </p:cNvPr>
            <p:cNvGrpSpPr/>
            <p:nvPr/>
          </p:nvGrpSpPr>
          <p:grpSpPr>
            <a:xfrm>
              <a:off x="1389571" y="1432046"/>
              <a:ext cx="556268" cy="238493"/>
              <a:chOff x="3902158" y="2957475"/>
              <a:chExt cx="556268" cy="238493"/>
            </a:xfrm>
          </p:grpSpPr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2158" y="2957475"/>
                <a:ext cx="556268" cy="236827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2965136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E053D97-5CDF-4D91-A18A-20DAB9766DFB}"/>
                </a:ext>
              </a:extLst>
            </p:cNvPr>
            <p:cNvGrpSpPr/>
            <p:nvPr/>
          </p:nvGrpSpPr>
          <p:grpSpPr>
            <a:xfrm>
              <a:off x="2109830" y="1435876"/>
              <a:ext cx="561776" cy="230832"/>
              <a:chOff x="3899404" y="3243054"/>
              <a:chExt cx="561776" cy="230832"/>
            </a:xfrm>
          </p:grpSpPr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9404" y="3248900"/>
                <a:ext cx="561776" cy="222485"/>
              </a:xfrm>
              <a:prstGeom prst="rect">
                <a:avLst/>
              </a:prstGeom>
            </p:spPr>
          </p:pic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632252C-305F-46EE-AE20-C9644A515679}"/>
                  </a:ext>
                </a:extLst>
              </p:cNvPr>
              <p:cNvSpPr txBox="1"/>
              <p:nvPr/>
            </p:nvSpPr>
            <p:spPr>
              <a:xfrm>
                <a:off x="4066962" y="3243054"/>
                <a:ext cx="37702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>
                    <a:solidFill>
                      <a:schemeClr val="bg1"/>
                    </a:solidFill>
                  </a:rPr>
                  <a:t>150</a:t>
                </a:r>
                <a:endParaRPr lang="ko-KR" altLang="en-US" sz="9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866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421250" y="1100788"/>
            <a:ext cx="1349500" cy="50875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5567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훈련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471016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446465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보물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6421914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8397363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수색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10372812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옵션</a:t>
            </a:r>
            <a:endParaRPr lang="en-US" altLang="ko-KR" dirty="0"/>
          </a:p>
        </p:txBody>
      </p:sp>
      <p:cxnSp>
        <p:nvCxnSpPr>
          <p:cNvPr id="16" name="꺾인 연결선 15"/>
          <p:cNvCxnSpPr>
            <a:stCxn id="7" idx="2"/>
            <a:endCxn id="9" idx="0"/>
          </p:cNvCxnSpPr>
          <p:nvPr/>
        </p:nvCxnSpPr>
        <p:spPr>
          <a:xfrm rot="5400000">
            <a:off x="3240827" y="-460964"/>
            <a:ext cx="784665" cy="492568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7" idx="2"/>
            <a:endCxn id="10" idx="0"/>
          </p:cNvCxnSpPr>
          <p:nvPr/>
        </p:nvCxnSpPr>
        <p:spPr>
          <a:xfrm rot="5400000">
            <a:off x="4228551" y="526760"/>
            <a:ext cx="784665" cy="29502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1" idx="0"/>
          </p:cNvCxnSpPr>
          <p:nvPr/>
        </p:nvCxnSpPr>
        <p:spPr>
          <a:xfrm rot="5400000">
            <a:off x="5216276" y="1514485"/>
            <a:ext cx="784665" cy="97478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7" idx="2"/>
            <a:endCxn id="12" idx="0"/>
          </p:cNvCxnSpPr>
          <p:nvPr/>
        </p:nvCxnSpPr>
        <p:spPr>
          <a:xfrm rot="16200000" flipH="1">
            <a:off x="6204000" y="1501545"/>
            <a:ext cx="784665" cy="100066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7" idx="2"/>
            <a:endCxn id="13" idx="0"/>
          </p:cNvCxnSpPr>
          <p:nvPr/>
        </p:nvCxnSpPr>
        <p:spPr>
          <a:xfrm rot="16200000" flipH="1">
            <a:off x="7191724" y="513820"/>
            <a:ext cx="784665" cy="29761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7" idx="2"/>
            <a:endCxn id="14" idx="0"/>
          </p:cNvCxnSpPr>
          <p:nvPr/>
        </p:nvCxnSpPr>
        <p:spPr>
          <a:xfrm rot="16200000" flipH="1">
            <a:off x="8179449" y="-473904"/>
            <a:ext cx="784665" cy="495156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470352" y="4369757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훈련 업그레이드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470351" y="3656313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훈련 구매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475463" y="5083201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무기 업그레이드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475463" y="3656313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무기 구매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475463" y="4369757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무기 장착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421250" y="3656313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보물 구매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421250" y="4369757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보물 업그레이드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367037" y="3656313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스킨 구매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367037" y="4369757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스킨 장착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307904" y="3656312"/>
            <a:ext cx="1247449" cy="341532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스페셜보물 수색</a:t>
            </a:r>
          </a:p>
        </p:txBody>
      </p:sp>
      <p:cxnSp>
        <p:nvCxnSpPr>
          <p:cNvPr id="41" name="꺾인 연결선 40"/>
          <p:cNvCxnSpPr>
            <a:stCxn id="9" idx="2"/>
            <a:endCxn id="29" idx="1"/>
          </p:cNvCxnSpPr>
          <p:nvPr/>
        </p:nvCxnSpPr>
        <p:spPr>
          <a:xfrm rot="16200000" flipH="1">
            <a:off x="501556" y="3571727"/>
            <a:ext cx="1637556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2"/>
            <a:endCxn id="30" idx="1"/>
          </p:cNvCxnSpPr>
          <p:nvPr/>
        </p:nvCxnSpPr>
        <p:spPr>
          <a:xfrm rot="16200000" flipH="1">
            <a:off x="858278" y="3215006"/>
            <a:ext cx="924112" cy="30003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0" idx="2"/>
            <a:endCxn id="32" idx="1"/>
          </p:cNvCxnSpPr>
          <p:nvPr/>
        </p:nvCxnSpPr>
        <p:spPr>
          <a:xfrm rot="16200000" flipH="1">
            <a:off x="2848558" y="3200174"/>
            <a:ext cx="924112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2"/>
            <a:endCxn id="33" idx="1"/>
          </p:cNvCxnSpPr>
          <p:nvPr/>
        </p:nvCxnSpPr>
        <p:spPr>
          <a:xfrm rot="16200000" flipH="1">
            <a:off x="2491836" y="3556896"/>
            <a:ext cx="1637556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0" idx="2"/>
            <a:endCxn id="31" idx="1"/>
          </p:cNvCxnSpPr>
          <p:nvPr/>
        </p:nvCxnSpPr>
        <p:spPr>
          <a:xfrm rot="16200000" flipH="1">
            <a:off x="2135114" y="3913618"/>
            <a:ext cx="2351000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1" idx="2"/>
            <a:endCxn id="34" idx="1"/>
          </p:cNvCxnSpPr>
          <p:nvPr/>
        </p:nvCxnSpPr>
        <p:spPr>
          <a:xfrm rot="16200000" flipH="1">
            <a:off x="4809176" y="3215005"/>
            <a:ext cx="924112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11" idx="2"/>
            <a:endCxn id="35" idx="1"/>
          </p:cNvCxnSpPr>
          <p:nvPr/>
        </p:nvCxnSpPr>
        <p:spPr>
          <a:xfrm rot="16200000" flipH="1">
            <a:off x="4452454" y="3571727"/>
            <a:ext cx="1637556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2" idx="2"/>
            <a:endCxn id="36" idx="1"/>
          </p:cNvCxnSpPr>
          <p:nvPr/>
        </p:nvCxnSpPr>
        <p:spPr>
          <a:xfrm rot="16200000" flipH="1">
            <a:off x="6769794" y="3229836"/>
            <a:ext cx="924112" cy="2703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2" idx="2"/>
            <a:endCxn id="37" idx="1"/>
          </p:cNvCxnSpPr>
          <p:nvPr/>
        </p:nvCxnSpPr>
        <p:spPr>
          <a:xfrm rot="16200000" flipH="1">
            <a:off x="6413072" y="3586558"/>
            <a:ext cx="1637556" cy="2703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13" idx="2"/>
            <a:endCxn id="38" idx="1"/>
          </p:cNvCxnSpPr>
          <p:nvPr/>
        </p:nvCxnSpPr>
        <p:spPr>
          <a:xfrm rot="16200000" flipH="1">
            <a:off x="8727953" y="3247126"/>
            <a:ext cx="924111" cy="23579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50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화면 및 애니메이션 연출 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83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788"/>
          <a:stretch/>
        </p:blipFill>
        <p:spPr>
          <a:xfrm>
            <a:off x="762455" y="2592420"/>
            <a:ext cx="7261104" cy="232095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연출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카메라 연출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맵은 밝은 부분만 보이게 카메라 </a:t>
            </a:r>
            <a:r>
              <a:rPr lang="en-US" altLang="ko-KR" sz="1200" dirty="0"/>
              <a:t>Zoom IN </a:t>
            </a:r>
            <a:r>
              <a:rPr lang="ko-KR" altLang="en-US" sz="1200" dirty="0"/>
              <a:t>기능을 사용합니다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카메라의 </a:t>
            </a:r>
            <a:r>
              <a:rPr lang="en-US" altLang="ko-KR" sz="1200" dirty="0"/>
              <a:t>Y</a:t>
            </a:r>
            <a:r>
              <a:rPr lang="ko-KR" altLang="en-US" sz="1200" dirty="0"/>
              <a:t> 좌표는 고정된 채로 </a:t>
            </a:r>
            <a:r>
              <a:rPr lang="en-US" altLang="ko-KR" sz="1200" b="1" u="sng" dirty="0"/>
              <a:t>X</a:t>
            </a:r>
            <a:r>
              <a:rPr lang="ko-KR" altLang="en-US" sz="1200" b="1" u="sng" dirty="0"/>
              <a:t>좌표만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좌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에서 </a:t>
            </a:r>
            <a:r>
              <a:rPr lang="en-US" altLang="ko-KR" sz="1200" b="1" u="sng" dirty="0"/>
              <a:t>(</a:t>
            </a:r>
            <a:r>
              <a:rPr lang="ko-KR" altLang="en-US" sz="1200" b="1" u="sng" dirty="0"/>
              <a:t>우</a:t>
            </a:r>
            <a:r>
              <a:rPr lang="en-US" altLang="ko-KR" sz="1200" b="1" u="sng" dirty="0"/>
              <a:t>)</a:t>
            </a:r>
            <a:r>
              <a:rPr lang="ko-KR" altLang="en-US" sz="1200" b="1" u="sng" dirty="0"/>
              <a:t>로 이동합니다</a:t>
            </a:r>
            <a:r>
              <a:rPr lang="en-US" altLang="ko-KR" sz="1200" u="sng" dirty="0"/>
              <a:t>.</a:t>
            </a:r>
            <a:r>
              <a:rPr lang="en-US" altLang="ko-KR" sz="1200" dirty="0"/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검은색 부분이 넘어간 부분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altLang="ko-KR" sz="1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해상도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: 1080 x 1920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이동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플레이어 캐릭터는 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/>
              <a:t>에서 </a:t>
            </a:r>
            <a:r>
              <a:rPr lang="en-US" altLang="ko-KR" sz="1200" dirty="0"/>
              <a:t>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로 </a:t>
            </a:r>
            <a:r>
              <a:rPr lang="en-US" altLang="ko-KR" sz="1200" dirty="0"/>
              <a:t>700</a:t>
            </a:r>
            <a:r>
              <a:rPr lang="ko-KR" altLang="en-US" sz="1200" dirty="0"/>
              <a:t>픽셀까지 이동한 뒤 멈춰서 공격을 시작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일반</a:t>
            </a:r>
            <a:r>
              <a:rPr lang="en-US" altLang="ko-KR" sz="1200" dirty="0"/>
              <a:t>,</a:t>
            </a:r>
            <a:r>
              <a:rPr lang="ko-KR" altLang="en-US" sz="1200" dirty="0"/>
              <a:t>보스 몬스터는 </a:t>
            </a:r>
            <a:r>
              <a:rPr lang="en-US" altLang="ko-KR" sz="1200" dirty="0"/>
              <a:t>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에서 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/>
              <a:t>로 </a:t>
            </a:r>
            <a:r>
              <a:rPr lang="en-US" altLang="ko-KR" sz="1200" dirty="0"/>
              <a:t>340</a:t>
            </a:r>
            <a:r>
              <a:rPr lang="ko-KR" altLang="en-US" sz="1200" dirty="0"/>
              <a:t>픽셀까지 이동한 뒤 멈춤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/>
              <a:t>Move </a:t>
            </a:r>
            <a:r>
              <a:rPr lang="ko-KR" altLang="en-US" sz="1200" b="1" dirty="0"/>
              <a:t>→ </a:t>
            </a:r>
            <a:r>
              <a:rPr lang="en-US" altLang="ko-KR" sz="1200" b="1" dirty="0"/>
              <a:t>Attack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사거리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캐릭터의 사거리는 서로간의 앞에 위치하기 때문에 변화하지 않습니다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캐릭터들이 서로간의 거리가 </a:t>
            </a:r>
            <a:r>
              <a:rPr lang="en-US" altLang="ko-KR" sz="1200" dirty="0"/>
              <a:t>360</a:t>
            </a:r>
            <a:r>
              <a:rPr lang="ko-KR" altLang="en-US" sz="1200" dirty="0"/>
              <a:t>픽셀</a:t>
            </a:r>
            <a:r>
              <a:rPr lang="en-US" altLang="ko-KR" sz="1200" dirty="0"/>
              <a:t> </a:t>
            </a:r>
            <a:r>
              <a:rPr lang="ko-KR" altLang="en-US" sz="1200" dirty="0"/>
              <a:t>이하가 되면 플레이어 캐릭터가 공격을 시작합니다</a:t>
            </a:r>
            <a:endParaRPr lang="en-US" altLang="ko-KR" sz="12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2065034" y="3922698"/>
            <a:ext cx="402431" cy="6524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451152" y="4029905"/>
            <a:ext cx="151188" cy="49787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2869276" y="3953258"/>
            <a:ext cx="535655" cy="59134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2880959" y="4055911"/>
            <a:ext cx="247052" cy="741156"/>
          </a:xfrm>
          <a:prstGeom prst="rect">
            <a:avLst/>
          </a:prstGeom>
        </p:spPr>
      </p:pic>
      <p:sp>
        <p:nvSpPr>
          <p:cNvPr id="55" name="원호 54"/>
          <p:cNvSpPr/>
          <p:nvPr/>
        </p:nvSpPr>
        <p:spPr>
          <a:xfrm rot="10800000">
            <a:off x="2742628" y="4728811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원호 59"/>
          <p:cNvSpPr/>
          <p:nvPr/>
        </p:nvSpPr>
        <p:spPr>
          <a:xfrm rot="10800000">
            <a:off x="1754924" y="4728811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원호 60"/>
          <p:cNvSpPr/>
          <p:nvPr/>
        </p:nvSpPr>
        <p:spPr>
          <a:xfrm rot="10800000">
            <a:off x="767002" y="4728811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3" y="3922698"/>
            <a:ext cx="699743" cy="652463"/>
          </a:xfrm>
          <a:prstGeom prst="rect">
            <a:avLst/>
          </a:prstGeom>
        </p:spPr>
      </p:pic>
      <p:sp>
        <p:nvSpPr>
          <p:cNvPr id="78" name="오른쪽 화살표 77"/>
          <p:cNvSpPr/>
          <p:nvPr/>
        </p:nvSpPr>
        <p:spPr>
          <a:xfrm>
            <a:off x="1517500" y="4181294"/>
            <a:ext cx="447172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361577" y="5018740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360px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357072" y="5018740"/>
            <a:ext cx="90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720px</a:t>
            </a:r>
            <a:endParaRPr lang="ko-KR" altLang="en-US" dirty="0"/>
          </a:p>
        </p:txBody>
      </p:sp>
      <p:sp>
        <p:nvSpPr>
          <p:cNvPr id="67" name="원호 66"/>
          <p:cNvSpPr/>
          <p:nvPr/>
        </p:nvSpPr>
        <p:spPr>
          <a:xfrm rot="10800000" flipV="1">
            <a:off x="762455" y="2450169"/>
            <a:ext cx="2963548" cy="297794"/>
          </a:xfrm>
          <a:prstGeom prst="arc">
            <a:avLst>
              <a:gd name="adj1" fmla="val 10807388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1782914" y="2038422"/>
            <a:ext cx="96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1080px</a:t>
            </a:r>
            <a:endParaRPr lang="ko-KR" altLang="en-US" dirty="0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5580784" y="3953258"/>
            <a:ext cx="535655" cy="591341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5592467" y="4055911"/>
            <a:ext cx="247052" cy="74115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726005" y="2592419"/>
            <a:ext cx="4297554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오른쪽 화살표 72"/>
          <p:cNvSpPr/>
          <p:nvPr/>
        </p:nvSpPr>
        <p:spPr>
          <a:xfrm flipH="1">
            <a:off x="3806742" y="4181294"/>
            <a:ext cx="1433198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591505" y="3583057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카메라 시점에서 안보임</a:t>
            </a:r>
          </a:p>
        </p:txBody>
      </p:sp>
    </p:spTree>
    <p:extLst>
      <p:ext uri="{BB962C8B-B14F-4D97-AF65-F5344CB8AC3E}">
        <p14:creationId xmlns:p14="http://schemas.microsoft.com/office/powerpoint/2010/main" val="284010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93780"/>
            <a:ext cx="354833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적 몬스터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몬스터는 </a:t>
            </a:r>
            <a:r>
              <a:rPr lang="en-US" altLang="ko-KR" sz="1200" b="1" dirty="0"/>
              <a:t>5M</a:t>
            </a:r>
            <a:r>
              <a:rPr lang="ko-KR" altLang="en-US" sz="1200" dirty="0"/>
              <a:t>마다 화면 우측에서 등장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플레이어와 적 몬스터</a:t>
            </a:r>
            <a:r>
              <a:rPr lang="en-US" altLang="ko-KR" sz="1200" dirty="0"/>
              <a:t> </a:t>
            </a:r>
            <a:r>
              <a:rPr lang="ko-KR" altLang="en-US" sz="1200" dirty="0"/>
              <a:t>사이의 </a:t>
            </a:r>
            <a:r>
              <a:rPr lang="en-US" altLang="ko-KR" sz="1200" b="1" u="sng" dirty="0"/>
              <a:t>X</a:t>
            </a:r>
            <a:r>
              <a:rPr lang="ko-KR" altLang="en-US" sz="1200" b="1" u="sng" dirty="0"/>
              <a:t>좌표 값이 </a:t>
            </a:r>
            <a:r>
              <a:rPr lang="en-US" altLang="ko-KR" sz="1200" b="1" u="sng" dirty="0"/>
              <a:t>50</a:t>
            </a:r>
            <a:r>
              <a:rPr lang="ko-KR" altLang="en-US" sz="1200" b="1" u="sng" dirty="0"/>
              <a:t>이하가 되면 </a:t>
            </a:r>
            <a:r>
              <a:rPr lang="en-US" altLang="ko-KR" sz="1200" b="1" u="sng" dirty="0"/>
              <a:t>Idle</a:t>
            </a:r>
            <a:r>
              <a:rPr lang="en-US" altLang="ko-KR" sz="1200" dirty="0"/>
              <a:t> </a:t>
            </a:r>
            <a:r>
              <a:rPr lang="ko-KR" altLang="en-US" sz="1200" dirty="0"/>
              <a:t>자세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HP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이 되면 </a:t>
            </a:r>
            <a:r>
              <a:rPr lang="en-US" altLang="ko-KR" sz="1200" b="1" dirty="0"/>
              <a:t>Enemy_Die</a:t>
            </a:r>
            <a:r>
              <a:rPr lang="ko-KR" altLang="en-US" sz="1200" dirty="0"/>
              <a:t> 모션 출력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플레이어를 공격하는 모션이 없음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보스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각 </a:t>
            </a:r>
            <a:r>
              <a:rPr lang="en-US" altLang="ko-KR" sz="1200" b="1" dirty="0"/>
              <a:t>50M</a:t>
            </a:r>
            <a:r>
              <a:rPr lang="en-US" altLang="ko-KR" sz="1200" dirty="0"/>
              <a:t> </a:t>
            </a:r>
            <a:r>
              <a:rPr lang="ko-KR" altLang="en-US" sz="1200" dirty="0"/>
              <a:t>마다 보스 등장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보스 등장 시점부터 </a:t>
            </a:r>
            <a:r>
              <a:rPr lang="en-US" altLang="ko-KR" sz="1200" dirty="0"/>
              <a:t>30</a:t>
            </a:r>
            <a:r>
              <a:rPr lang="ko-KR" altLang="en-US" sz="1200" dirty="0"/>
              <a:t>초의 제한시간 중앙 상단에 표시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</a:rPr>
              <a:t>스테이지 두루마리 하단 부분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200" b="1" dirty="0"/>
              <a:t>[</a:t>
            </a:r>
            <a:r>
              <a:rPr lang="ko-KR" altLang="en-US" sz="1200" b="1" dirty="0"/>
              <a:t>처치 성공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/>
              <a:t>플레이어가 </a:t>
            </a:r>
            <a:r>
              <a:rPr lang="en-US" altLang="ko-KR" sz="1200" dirty="0"/>
              <a:t>30</a:t>
            </a:r>
            <a:r>
              <a:rPr lang="ko-KR" altLang="en-US" sz="1200" dirty="0"/>
              <a:t>초 안에 보스를 처치할 시 스테이지가 넘어감</a:t>
            </a:r>
            <a:r>
              <a:rPr lang="en-US" altLang="ko-KR" sz="1200" dirty="0"/>
              <a:t>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배경이미지의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좌표를 좌측으로 이동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sz="1200" b="1" dirty="0"/>
              <a:t>[</a:t>
            </a:r>
            <a:r>
              <a:rPr lang="ko-KR" altLang="en-US" sz="1200" b="1" dirty="0"/>
              <a:t>처치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실패</a:t>
            </a:r>
            <a:r>
              <a:rPr lang="en-US" altLang="ko-KR" sz="1200" b="1" dirty="0"/>
              <a:t>]</a:t>
            </a:r>
          </a:p>
          <a:p>
            <a:r>
              <a:rPr lang="ko-KR" altLang="en-US" sz="1200" dirty="0"/>
              <a:t>화면이 어두워지며 중앙에 </a:t>
            </a:r>
            <a:r>
              <a:rPr lang="en-US" altLang="ko-KR" sz="1200" dirty="0"/>
              <a:t>2</a:t>
            </a:r>
            <a:r>
              <a:rPr lang="ko-KR" altLang="en-US" sz="1200" dirty="0"/>
              <a:t>초 동안</a:t>
            </a:r>
            <a:r>
              <a:rPr lang="en-US" altLang="ko-KR" sz="1200" dirty="0"/>
              <a:t> “</a:t>
            </a:r>
            <a:r>
              <a:rPr lang="ko-KR" altLang="en-US" sz="1200" dirty="0"/>
              <a:t>실패</a:t>
            </a:r>
            <a:r>
              <a:rPr lang="en-US" altLang="ko-KR" sz="1200" dirty="0"/>
              <a:t>“ </a:t>
            </a:r>
            <a:r>
              <a:rPr lang="ko-KR" altLang="en-US" sz="1200" dirty="0"/>
              <a:t>메시지 표시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05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400" dirty="0"/>
          </a:p>
          <a:p>
            <a:r>
              <a:rPr lang="en-US" altLang="ko-KR" sz="1200" dirty="0"/>
              <a:t>Boss_attack</a:t>
            </a:r>
            <a:r>
              <a:rPr lang="ko-KR" altLang="en-US" sz="1200" dirty="0"/>
              <a:t> 애니메이션이 출력되어 플레이어 캐릭터가 </a:t>
            </a:r>
            <a:r>
              <a:rPr lang="en-US" altLang="ko-KR" sz="1200" b="1" dirty="0"/>
              <a:t>-15M </a:t>
            </a:r>
            <a:r>
              <a:rPr lang="ko-KR" altLang="en-US" sz="1200" dirty="0"/>
              <a:t>만큼 날아가는 </a:t>
            </a:r>
            <a:r>
              <a:rPr lang="en-US" altLang="ko-KR" sz="1200" dirty="0"/>
              <a:t>hit </a:t>
            </a:r>
            <a:r>
              <a:rPr lang="ko-KR" altLang="en-US" sz="1200" dirty="0"/>
              <a:t>애니메이션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화면이 </a:t>
            </a:r>
            <a:r>
              <a:rPr lang="en-US" altLang="ko-KR" sz="1200" dirty="0"/>
              <a:t>1</a:t>
            </a:r>
            <a:r>
              <a:rPr lang="ko-KR" altLang="en-US" sz="1200" dirty="0"/>
              <a:t>초 동안 검은색이 되었다 다시 밝아지며 </a:t>
            </a:r>
            <a:r>
              <a:rPr lang="en-US" altLang="ko-KR" sz="1200" dirty="0"/>
              <a:t>player_die </a:t>
            </a:r>
            <a:r>
              <a:rPr lang="ko-KR" altLang="en-US" sz="1200" dirty="0"/>
              <a:t>애니메이션 출력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(Fade in, Fade out 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효과 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ko-KR" altLang="en-US" sz="1000" dirty="0">
                <a:solidFill>
                  <a:schemeClr val="bg2">
                    <a:lumMod val="50000"/>
                  </a:schemeClr>
                </a:solidFill>
              </a:rPr>
              <a:t>초씩</a:t>
            </a:r>
            <a:r>
              <a:rPr lang="en-US" altLang="ko-KR" sz="10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sz="1200" dirty="0"/>
          </a:p>
          <a:p>
            <a:endParaRPr lang="en-US" altLang="ko-KR" sz="1400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pic>
        <p:nvPicPr>
          <p:cNvPr id="242" name="그림 24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44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563627" y="1736347"/>
            <a:ext cx="1525973" cy="184666"/>
            <a:chOff x="5041064" y="3918547"/>
            <a:chExt cx="1993149" cy="18466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E466342-CB9D-4303-A9B7-40096E5C002C}"/>
                </a:ext>
              </a:extLst>
            </p:cNvPr>
            <p:cNvSpPr/>
            <p:nvPr/>
          </p:nvSpPr>
          <p:spPr>
            <a:xfrm>
              <a:off x="5041064" y="3925116"/>
              <a:ext cx="1993149" cy="16111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0820271-247F-4796-9F13-7E292D459D99}"/>
                </a:ext>
              </a:extLst>
            </p:cNvPr>
            <p:cNvSpPr/>
            <p:nvPr/>
          </p:nvSpPr>
          <p:spPr>
            <a:xfrm>
              <a:off x="5070122" y="3960377"/>
              <a:ext cx="1820588" cy="10474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EA308F-7049-4ADC-A5B5-EC03E26D62B7}"/>
                </a:ext>
              </a:extLst>
            </p:cNvPr>
            <p:cNvSpPr txBox="1"/>
            <p:nvPr/>
          </p:nvSpPr>
          <p:spPr>
            <a:xfrm>
              <a:off x="5481108" y="3918547"/>
              <a:ext cx="1139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/>
                <a:t>28s / 30s</a:t>
              </a:r>
              <a:endParaRPr lang="ko-KR" altLang="en-US" sz="600" b="1" dirty="0"/>
            </a:p>
          </p:txBody>
        </p:sp>
      </p:grpSp>
      <p:sp>
        <p:nvSpPr>
          <p:cNvPr id="250" name="직사각형 249"/>
          <p:cNvSpPr/>
          <p:nvPr/>
        </p:nvSpPr>
        <p:spPr>
          <a:xfrm>
            <a:off x="2104860" y="2274831"/>
            <a:ext cx="997105" cy="893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126" idx="2"/>
            <a:endCxn id="254" idx="3"/>
          </p:cNvCxnSpPr>
          <p:nvPr/>
        </p:nvCxnSpPr>
        <p:spPr>
          <a:xfrm flipH="1">
            <a:off x="7182768" y="1819063"/>
            <a:ext cx="936710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26" idx="4"/>
            <a:endCxn id="252" idx="3"/>
          </p:cNvCxnSpPr>
          <p:nvPr/>
        </p:nvCxnSpPr>
        <p:spPr>
          <a:xfrm rot="5400000">
            <a:off x="7470317" y="2022067"/>
            <a:ext cx="852166" cy="68399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/>
          <p:cNvGrpSpPr/>
          <p:nvPr/>
        </p:nvGrpSpPr>
        <p:grpSpPr>
          <a:xfrm>
            <a:off x="1364531" y="1355356"/>
            <a:ext cx="998634" cy="548353"/>
            <a:chOff x="1393168" y="1120587"/>
            <a:chExt cx="998634" cy="548353"/>
          </a:xfrm>
        </p:grpSpPr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63760" y="1422719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0" name="그림 239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15" y="1294048"/>
            <a:ext cx="986272" cy="419938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3295" y="143487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5519904" y="1677036"/>
            <a:ext cx="1662864" cy="284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2" name="그룹 171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4836804" y="1158939"/>
            <a:ext cx="561776" cy="788344"/>
            <a:chOff x="430398" y="1158939"/>
            <a:chExt cx="561776" cy="788344"/>
          </a:xfrm>
        </p:grpSpPr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55" name="그림 25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61" y="1098096"/>
            <a:ext cx="1329246" cy="270929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772" y="1098096"/>
            <a:ext cx="1329246" cy="270929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472207" y="143487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963743" y="214091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119478" y="1700143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-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16880" y="2331721"/>
            <a:ext cx="457200" cy="777240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68516" y="2638294"/>
            <a:ext cx="207698" cy="424923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3763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8582" y="4060386"/>
            <a:ext cx="3030104" cy="2320958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499" y="4119172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13" name="사각형: 둥근 모서리 14">
            <a:extLst>
              <a:ext uri="{FF2B5EF4-FFF2-40B4-BE49-F238E27FC236}">
                <a16:creationId xmlns:a16="http://schemas.microsoft.com/office/drawing/2014/main" id="{7E466342-CB9D-4303-A9B7-40096E5C002C}"/>
              </a:ext>
            </a:extLst>
          </p:cNvPr>
          <p:cNvSpPr/>
          <p:nvPr/>
        </p:nvSpPr>
        <p:spPr>
          <a:xfrm>
            <a:off x="5566782" y="4740422"/>
            <a:ext cx="1525973" cy="16111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8EA308F-7049-4ADC-A5B5-EC03E26D62B7}"/>
              </a:ext>
            </a:extLst>
          </p:cNvPr>
          <p:cNvSpPr txBox="1"/>
          <p:nvPr/>
        </p:nvSpPr>
        <p:spPr>
          <a:xfrm>
            <a:off x="5903684" y="4733853"/>
            <a:ext cx="8720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/>
              <a:t>0s / 30s</a:t>
            </a:r>
            <a:endParaRPr lang="ko-KR" altLang="en-US" sz="600" b="1" dirty="0"/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70" y="4291554"/>
            <a:ext cx="986272" cy="41993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6450" y="4432384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grpSp>
        <p:nvGrpSpPr>
          <p:cNvPr id="121" name="그룹 120"/>
          <p:cNvGrpSpPr/>
          <p:nvPr/>
        </p:nvGrpSpPr>
        <p:grpSpPr>
          <a:xfrm>
            <a:off x="4839959" y="4156445"/>
            <a:ext cx="561776" cy="788344"/>
            <a:chOff x="430398" y="1158939"/>
            <a:chExt cx="561776" cy="788344"/>
          </a:xfrm>
        </p:grpSpPr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23" name="그림 122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4" name="그림 133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27" y="4095602"/>
            <a:ext cx="1329246" cy="270929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20035" y="5329227"/>
            <a:ext cx="457200" cy="777240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71671" y="5635800"/>
            <a:ext cx="207698" cy="424923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81" y="5431455"/>
            <a:ext cx="738750" cy="606654"/>
          </a:xfrm>
          <a:prstGeom prst="rect">
            <a:avLst/>
          </a:prstGeom>
        </p:spPr>
      </p:pic>
      <p:sp>
        <p:nvSpPr>
          <p:cNvPr id="140" name="직사각형 139"/>
          <p:cNvSpPr/>
          <p:nvPr/>
        </p:nvSpPr>
        <p:spPr>
          <a:xfrm>
            <a:off x="4713890" y="4064193"/>
            <a:ext cx="3034796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5090341" y="4432384"/>
            <a:ext cx="2281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FF0000"/>
                </a:solidFill>
              </a:rPr>
              <a:t>실  패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19" y="4744925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38" y="4060386"/>
            <a:ext cx="3030104" cy="2320958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55" y="4119172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46" name="사각형: 둥근 모서리 14">
            <a:extLst>
              <a:ext uri="{FF2B5EF4-FFF2-40B4-BE49-F238E27FC236}">
                <a16:creationId xmlns:a16="http://schemas.microsoft.com/office/drawing/2014/main" id="{7E466342-CB9D-4303-A9B7-40096E5C002C}"/>
              </a:ext>
            </a:extLst>
          </p:cNvPr>
          <p:cNvSpPr/>
          <p:nvPr/>
        </p:nvSpPr>
        <p:spPr>
          <a:xfrm>
            <a:off x="1172138" y="4740422"/>
            <a:ext cx="1525973" cy="16111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8EA308F-7049-4ADC-A5B5-EC03E26D62B7}"/>
              </a:ext>
            </a:extLst>
          </p:cNvPr>
          <p:cNvSpPr txBox="1"/>
          <p:nvPr/>
        </p:nvSpPr>
        <p:spPr>
          <a:xfrm>
            <a:off x="1509040" y="4733853"/>
            <a:ext cx="8720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/>
              <a:t>0s / 30s</a:t>
            </a:r>
            <a:endParaRPr lang="ko-KR" altLang="en-US" sz="600" b="1" dirty="0"/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26" y="4291554"/>
            <a:ext cx="986272" cy="419938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601806" y="4432384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grpSp>
        <p:nvGrpSpPr>
          <p:cNvPr id="150" name="그룹 149"/>
          <p:cNvGrpSpPr/>
          <p:nvPr/>
        </p:nvGrpSpPr>
        <p:grpSpPr>
          <a:xfrm>
            <a:off x="445315" y="4156445"/>
            <a:ext cx="561776" cy="788344"/>
            <a:chOff x="430398" y="1158939"/>
            <a:chExt cx="561776" cy="788344"/>
          </a:xfrm>
        </p:grpSpPr>
        <p:pic>
          <p:nvPicPr>
            <p:cNvPr id="151" name="그림 150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52" name="그림 151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54" name="그림 153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7" name="그림 156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283" y="4095602"/>
            <a:ext cx="1329246" cy="270929"/>
          </a:xfrm>
          <a:prstGeom prst="rect">
            <a:avLst/>
          </a:prstGeom>
        </p:spPr>
      </p:pic>
      <p:sp>
        <p:nvSpPr>
          <p:cNvPr id="158" name="오른쪽 화살표 157"/>
          <p:cNvSpPr/>
          <p:nvPr/>
        </p:nvSpPr>
        <p:spPr>
          <a:xfrm flipH="1">
            <a:off x="3729137" y="5103838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TextBox 158"/>
          <p:cNvSpPr txBox="1"/>
          <p:nvPr/>
        </p:nvSpPr>
        <p:spPr>
          <a:xfrm>
            <a:off x="5090342" y="5613991"/>
            <a:ext cx="22971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적장을 물리치는데 실패했습니다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힘을 길러 다시 도전하세요</a:t>
            </a: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1646345" y="5389223"/>
            <a:ext cx="402431" cy="652463"/>
          </a:xfrm>
          <a:prstGeom prst="rect">
            <a:avLst/>
          </a:prstGeom>
        </p:spPr>
      </p:pic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032463" y="5496430"/>
            <a:ext cx="151188" cy="497878"/>
          </a:xfrm>
          <a:prstGeom prst="rect">
            <a:avLst/>
          </a:prstGeom>
        </p:spPr>
      </p:pic>
      <p:sp>
        <p:nvSpPr>
          <p:cNvPr id="162" name="오른쪽 화살표 161"/>
          <p:cNvSpPr/>
          <p:nvPr/>
        </p:nvSpPr>
        <p:spPr>
          <a:xfrm>
            <a:off x="3729137" y="2086103"/>
            <a:ext cx="620224" cy="23405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3" name="그림 162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696" y="3777330"/>
            <a:ext cx="3835612" cy="3843064"/>
          </a:xfrm>
          <a:prstGeom prst="rect">
            <a:avLst/>
          </a:prstGeom>
        </p:spPr>
      </p:pic>
      <p:sp>
        <p:nvSpPr>
          <p:cNvPr id="188" name="TextBox 187"/>
          <p:cNvSpPr txBox="1"/>
          <p:nvPr/>
        </p:nvSpPr>
        <p:spPr>
          <a:xfrm>
            <a:off x="5090342" y="6058336"/>
            <a:ext cx="2297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r>
              <a:rPr lang="ko-KR" altLang="en-US" sz="1000" b="1" dirty="0">
                <a:solidFill>
                  <a:schemeClr val="bg1"/>
                </a:solidFill>
              </a:rPr>
              <a:t>초 후 </a:t>
            </a:r>
            <a:r>
              <a:rPr lang="en-US" altLang="ko-KR" sz="1000" b="1" dirty="0">
                <a:solidFill>
                  <a:schemeClr val="bg1"/>
                </a:solidFill>
              </a:rPr>
              <a:t>15M </a:t>
            </a:r>
            <a:r>
              <a:rPr lang="ko-KR" altLang="en-US" sz="1000" b="1" dirty="0">
                <a:solidFill>
                  <a:schemeClr val="bg1"/>
                </a:solidFill>
              </a:rPr>
              <a:t>밀려납니다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78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68" y="3260365"/>
            <a:ext cx="4604474" cy="4613420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20007"/>
            <a:ext cx="35483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배경</a:t>
            </a:r>
            <a:endParaRPr lang="en-US" altLang="ko-KR" sz="1100" dirty="0"/>
          </a:p>
          <a:p>
            <a:r>
              <a:rPr lang="ko-KR" altLang="en-US" sz="1100" dirty="0"/>
              <a:t>도적떼 나무숲 </a:t>
            </a:r>
            <a:r>
              <a:rPr lang="en-US" altLang="ko-KR" sz="1100" dirty="0"/>
              <a:t>(Default)</a:t>
            </a:r>
          </a:p>
          <a:p>
            <a:r>
              <a:rPr lang="ko-KR" altLang="en-US" sz="1100" dirty="0"/>
              <a:t>불타는 낙양</a:t>
            </a:r>
            <a:endParaRPr lang="en-US" altLang="ko-KR" sz="11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캐릭터 애니메이션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b="1" dirty="0"/>
              <a:t>행동 순서 </a:t>
            </a:r>
            <a:r>
              <a:rPr lang="en-US" altLang="ko-KR" sz="1100" b="1" dirty="0"/>
              <a:t>: move </a:t>
            </a:r>
            <a:r>
              <a:rPr lang="ko-KR" altLang="en-US" sz="1100" b="1" dirty="0"/>
              <a:t>→ </a:t>
            </a:r>
            <a:r>
              <a:rPr lang="en-US" altLang="ko-KR" sz="1100" b="1" dirty="0"/>
              <a:t>Idle </a:t>
            </a:r>
            <a:r>
              <a:rPr lang="ko-KR" altLang="en-US" sz="1100" b="1" dirty="0"/>
              <a:t>→ </a:t>
            </a:r>
            <a:r>
              <a:rPr lang="en-US" altLang="ko-KR" sz="1100" b="1" dirty="0"/>
              <a:t>Attack</a:t>
            </a:r>
          </a:p>
          <a:p>
            <a:endParaRPr lang="en-US" altLang="ko-KR" sz="1100" dirty="0"/>
          </a:p>
          <a:p>
            <a:r>
              <a:rPr lang="ko-KR" altLang="en-US" sz="1100" dirty="0"/>
              <a:t>기본 공격속도 </a:t>
            </a:r>
            <a:r>
              <a:rPr lang="en-US" altLang="ko-KR" sz="1100" dirty="0"/>
              <a:t>: 1</a:t>
            </a:r>
            <a:r>
              <a:rPr lang="ko-KR" altLang="en-US" sz="1100" dirty="0"/>
              <a:t>초당 </a:t>
            </a:r>
            <a:r>
              <a:rPr lang="en-US" altLang="ko-KR" sz="1100" dirty="0"/>
              <a:t>1</a:t>
            </a:r>
            <a:r>
              <a:rPr lang="ko-KR" altLang="en-US" sz="1100" dirty="0"/>
              <a:t>번 공격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피격 </a:t>
            </a:r>
            <a:r>
              <a:rPr lang="en-US" altLang="ko-KR" sz="1100" dirty="0"/>
              <a:t>: </a:t>
            </a:r>
            <a:r>
              <a:rPr lang="ko-KR" altLang="en-US" sz="1100" dirty="0"/>
              <a:t>피격 당하는 순간 플레이어 캐릭터의 색이 </a:t>
            </a:r>
            <a:r>
              <a:rPr lang="en-US" altLang="ko-KR" sz="1100" u="sng" dirty="0">
                <a:solidFill>
                  <a:srgbClr val="FF0000"/>
                </a:solidFill>
              </a:rPr>
              <a:t>1</a:t>
            </a:r>
            <a:r>
              <a:rPr lang="ko-KR" altLang="en-US" sz="1100" u="sng" dirty="0">
                <a:solidFill>
                  <a:srgbClr val="FF0000"/>
                </a:solidFill>
              </a:rPr>
              <a:t>초간 빨간색</a:t>
            </a:r>
            <a:r>
              <a:rPr lang="ko-KR" altLang="en-US" sz="1100" dirty="0"/>
              <a:t>이 되었다가 다시 원래 색으로 돌아옴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처치 </a:t>
            </a:r>
            <a:r>
              <a:rPr lang="en-US" altLang="ko-KR" sz="1100" dirty="0"/>
              <a:t>: </a:t>
            </a:r>
            <a:r>
              <a:rPr lang="ko-KR" altLang="en-US" sz="1100" dirty="0"/>
              <a:t>화면의 좌측으로 날아 감</a:t>
            </a:r>
            <a:r>
              <a:rPr lang="en-US" altLang="ko-KR" sz="1100" dirty="0"/>
              <a:t>, </a:t>
            </a:r>
            <a:r>
              <a:rPr lang="ko-KR" altLang="en-US" sz="1100" dirty="0"/>
              <a:t>지면에 엉덩방아를 찧고 다시 일어남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애니메이션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720750" cy="0"/>
          </a:xfrm>
          <a:prstGeom prst="straightConnector1">
            <a:avLst/>
          </a:prstGeom>
          <a:ln w="76200">
            <a:solidFill>
              <a:srgbClr val="FF00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64736" y="9598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pic>
        <p:nvPicPr>
          <p:cNvPr id="240" name="그림 23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887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2" t="24480" r="33420" b="25491"/>
          <a:stretch/>
        </p:blipFill>
        <p:spPr>
          <a:xfrm>
            <a:off x="5777345" y="2352503"/>
            <a:ext cx="482140" cy="706582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2209074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56914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187" name="그룹 186"/>
          <p:cNvGrpSpPr/>
          <p:nvPr/>
        </p:nvGrpSpPr>
        <p:grpSpPr>
          <a:xfrm>
            <a:off x="5138237" y="1158939"/>
            <a:ext cx="561776" cy="788344"/>
            <a:chOff x="430398" y="1158939"/>
            <a:chExt cx="561776" cy="788344"/>
          </a:xfrm>
        </p:grpSpPr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93" name="그림 192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9" name="그림 198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1" name="직선 연결선 10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25651" y="4523322"/>
            <a:ext cx="91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[Move]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55" y="3423531"/>
            <a:ext cx="1406288" cy="11440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62" y="3802301"/>
            <a:ext cx="699053" cy="6518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44" y="3840169"/>
            <a:ext cx="690563" cy="609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692" y="5238613"/>
            <a:ext cx="1081517" cy="8087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90" y="4891848"/>
            <a:ext cx="2857748" cy="1274796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5457467" y="4523322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[Idle]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406487" y="4523322"/>
            <a:ext cx="90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[Attack]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4167665" y="6079894"/>
            <a:ext cx="63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[Hit] 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605384" y="6079894"/>
            <a:ext cx="60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[Die] </a:t>
            </a:r>
            <a:endParaRPr lang="ko-KR" altLang="en-US" dirty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6127567" y="2627683"/>
            <a:ext cx="207698" cy="424923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71" y="1123719"/>
            <a:ext cx="1329246" cy="270929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549" y="1313160"/>
            <a:ext cx="986272" cy="419938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6132929" y="145399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406486" y="6095241"/>
            <a:ext cx="93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[Attack]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35"/>
          <a:stretch/>
        </p:blipFill>
        <p:spPr>
          <a:xfrm>
            <a:off x="324578" y="3840169"/>
            <a:ext cx="3022941" cy="23089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0208" y="3439223"/>
            <a:ext cx="149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도적떼 나무숲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117267" y="6202901"/>
            <a:ext cx="14916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불타는 낙양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331579" y="1067222"/>
            <a:ext cx="3015940" cy="5533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3640975" y="3560435"/>
            <a:ext cx="4849139" cy="3035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525183" y="338383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918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8749</TotalTime>
  <Words>2359</Words>
  <Application>Microsoft Office PowerPoint</Application>
  <PresentationFormat>와이드스크린</PresentationFormat>
  <Paragraphs>722</Paragraphs>
  <Slides>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a으라차차</vt:lpstr>
      <vt:lpstr>PF스타더스트</vt:lpstr>
      <vt:lpstr>맑은 고딕</vt:lpstr>
      <vt:lpstr>소야논8</vt:lpstr>
      <vt:lpstr>Arial</vt:lpstr>
      <vt:lpstr>Wingdings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김 건호</cp:lastModifiedBy>
  <cp:revision>603</cp:revision>
  <dcterms:created xsi:type="dcterms:W3CDTF">2020-08-13T13:01:44Z</dcterms:created>
  <dcterms:modified xsi:type="dcterms:W3CDTF">2020-09-08T16:00:38Z</dcterms:modified>
</cp:coreProperties>
</file>